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300" r:id="rId2"/>
    <p:sldId id="258" r:id="rId3"/>
    <p:sldId id="296" r:id="rId4"/>
    <p:sldId id="301" r:id="rId5"/>
    <p:sldId id="302" r:id="rId6"/>
    <p:sldId id="303" r:id="rId7"/>
    <p:sldId id="297" r:id="rId8"/>
    <p:sldId id="259" r:id="rId9"/>
    <p:sldId id="260" r:id="rId10"/>
    <p:sldId id="261" r:id="rId11"/>
    <p:sldId id="262" r:id="rId12"/>
    <p:sldId id="263" r:id="rId13"/>
    <p:sldId id="264" r:id="rId14"/>
    <p:sldId id="265"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4" r:id="rId32"/>
    <p:sldId id="285" r:id="rId33"/>
    <p:sldId id="283" r:id="rId34"/>
    <p:sldId id="286" r:id="rId35"/>
    <p:sldId id="287" r:id="rId36"/>
    <p:sldId id="288" r:id="rId37"/>
    <p:sldId id="289" r:id="rId38"/>
    <p:sldId id="290" r:id="rId39"/>
    <p:sldId id="298" r:id="rId40"/>
    <p:sldId id="291" r:id="rId41"/>
    <p:sldId id="292" r:id="rId42"/>
    <p:sldId id="293" r:id="rId4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1"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E2859E8-AD20-4A85-878B-9DAE4903B775}" type="datetimeFigureOut">
              <a:rPr lang="ar-SA" smtClean="0"/>
              <a:pPr/>
              <a:t>26/04/36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DEBCA05-62B4-49A5-A380-4F060656C800}"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E2859E8-AD20-4A85-878B-9DAE4903B775}" type="datetimeFigureOut">
              <a:rPr lang="ar-SA" smtClean="0"/>
              <a:pPr/>
              <a:t>26/04/36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DEBCA05-62B4-49A5-A380-4F060656C800}"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E2859E8-AD20-4A85-878B-9DAE4903B775}" type="datetimeFigureOut">
              <a:rPr lang="ar-SA" smtClean="0"/>
              <a:pPr/>
              <a:t>26/04/36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DEBCA05-62B4-49A5-A380-4F060656C800}"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E2859E8-AD20-4A85-878B-9DAE4903B775}" type="datetimeFigureOut">
              <a:rPr lang="ar-SA" smtClean="0"/>
              <a:pPr/>
              <a:t>26/04/36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DEBCA05-62B4-49A5-A380-4F060656C800}"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E2859E8-AD20-4A85-878B-9DAE4903B775}" type="datetimeFigureOut">
              <a:rPr lang="ar-SA" smtClean="0"/>
              <a:pPr/>
              <a:t>26/04/36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DEBCA05-62B4-49A5-A380-4F060656C800}"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E2859E8-AD20-4A85-878B-9DAE4903B775}" type="datetimeFigureOut">
              <a:rPr lang="ar-SA" smtClean="0"/>
              <a:pPr/>
              <a:t>26/04/36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DEBCA05-62B4-49A5-A380-4F060656C800}"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E2859E8-AD20-4A85-878B-9DAE4903B775}" type="datetimeFigureOut">
              <a:rPr lang="ar-SA" smtClean="0"/>
              <a:pPr/>
              <a:t>26/04/36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CDEBCA05-62B4-49A5-A380-4F060656C800}"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E2859E8-AD20-4A85-878B-9DAE4903B775}" type="datetimeFigureOut">
              <a:rPr lang="ar-SA" smtClean="0"/>
              <a:pPr/>
              <a:t>26/04/36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CDEBCA05-62B4-49A5-A380-4F060656C800}"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E2859E8-AD20-4A85-878B-9DAE4903B775}" type="datetimeFigureOut">
              <a:rPr lang="ar-SA" smtClean="0"/>
              <a:pPr/>
              <a:t>26/04/36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CDEBCA05-62B4-49A5-A380-4F060656C800}"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E2859E8-AD20-4A85-878B-9DAE4903B775}" type="datetimeFigureOut">
              <a:rPr lang="ar-SA" smtClean="0"/>
              <a:pPr/>
              <a:t>26/04/36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DEBCA05-62B4-49A5-A380-4F060656C800}"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E2859E8-AD20-4A85-878B-9DAE4903B775}" type="datetimeFigureOut">
              <a:rPr lang="ar-SA" smtClean="0"/>
              <a:pPr/>
              <a:t>26/04/36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DEBCA05-62B4-49A5-A380-4F060656C800}"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E2859E8-AD20-4A85-878B-9DAE4903B775}" type="datetimeFigureOut">
              <a:rPr lang="ar-SA" smtClean="0"/>
              <a:pPr/>
              <a:t>26/04/36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DEBCA05-62B4-49A5-A380-4F060656C800}"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Autofit/>
          </a:bodyPr>
          <a:lstStyle/>
          <a:p>
            <a:r>
              <a:rPr lang="ar-SA" sz="2400" b="1" dirty="0" smtClean="0">
                <a:latin typeface="Andalus" pitchFamily="18" charset="-78"/>
                <a:cs typeface="Andalus" pitchFamily="18" charset="-78"/>
              </a:rPr>
              <a:t>نظريات التعلم وتطبيقاته فى التعليم الجامعى </a:t>
            </a:r>
            <a:r>
              <a:rPr lang="en-US" sz="2400" dirty="0" smtClean="0">
                <a:latin typeface="Andalus" pitchFamily="18" charset="-78"/>
                <a:cs typeface="Andalus" pitchFamily="18" charset="-78"/>
              </a:rPr>
              <a:t/>
            </a:r>
            <a:br>
              <a:rPr lang="en-US" sz="2400" dirty="0" smtClean="0">
                <a:latin typeface="Andalus" pitchFamily="18" charset="-78"/>
                <a:cs typeface="Andalus" pitchFamily="18" charset="-78"/>
              </a:rPr>
            </a:br>
            <a:r>
              <a:rPr lang="ar-SA" sz="2400" b="1" dirty="0" smtClean="0">
                <a:latin typeface="Andalus" pitchFamily="18" charset="-78"/>
                <a:cs typeface="Andalus" pitchFamily="18" charset="-78"/>
              </a:rPr>
              <a:t>                                 اعداد </a:t>
            </a:r>
            <a:r>
              <a:rPr lang="en-US" sz="2400" dirty="0" smtClean="0">
                <a:latin typeface="Andalus" pitchFamily="18" charset="-78"/>
                <a:cs typeface="Andalus" pitchFamily="18" charset="-78"/>
              </a:rPr>
              <a:t/>
            </a:r>
            <a:br>
              <a:rPr lang="en-US" sz="2400" dirty="0" smtClean="0">
                <a:latin typeface="Andalus" pitchFamily="18" charset="-78"/>
                <a:cs typeface="Andalus" pitchFamily="18" charset="-78"/>
              </a:rPr>
            </a:br>
            <a:r>
              <a:rPr lang="ar-SA" sz="2400" b="1" dirty="0" smtClean="0">
                <a:latin typeface="Andalus" pitchFamily="18" charset="-78"/>
                <a:cs typeface="Andalus" pitchFamily="18" charset="-78"/>
              </a:rPr>
              <a:t>                  أ .د/ عواطف محمد حسانين </a:t>
            </a:r>
            <a:r>
              <a:rPr lang="en-US" sz="2400" dirty="0" smtClean="0">
                <a:latin typeface="Andalus" pitchFamily="18" charset="-78"/>
                <a:cs typeface="Andalus" pitchFamily="18" charset="-78"/>
              </a:rPr>
              <a:t/>
            </a:r>
            <a:br>
              <a:rPr lang="en-US" sz="2400" dirty="0" smtClean="0">
                <a:latin typeface="Andalus" pitchFamily="18" charset="-78"/>
                <a:cs typeface="Andalus" pitchFamily="18" charset="-78"/>
              </a:rPr>
            </a:br>
            <a:r>
              <a:rPr lang="ar-SA" sz="2400" b="1" dirty="0" smtClean="0">
                <a:latin typeface="Andalus" pitchFamily="18" charset="-78"/>
                <a:cs typeface="Andalus" pitchFamily="18" charset="-78"/>
              </a:rPr>
              <a:t>                     قسم علم النفس التربوى </a:t>
            </a:r>
            <a:endParaRPr lang="en-US" sz="2400" dirty="0">
              <a:latin typeface="Andalus" pitchFamily="18" charset="-78"/>
              <a:cs typeface="Andalus" pitchFamily="18" charset="-78"/>
            </a:endParaRPr>
          </a:p>
        </p:txBody>
      </p:sp>
      <p:sp>
        <p:nvSpPr>
          <p:cNvPr id="3" name="عنوان فرعي 2"/>
          <p:cNvSpPr>
            <a:spLocks noGrp="1"/>
          </p:cNvSpPr>
          <p:nvPr>
            <p:ph type="subTitle" idx="1"/>
          </p:nvPr>
        </p:nvSpPr>
        <p:spPr/>
        <p:txBody>
          <a:bodyPr/>
          <a:lstStyle/>
          <a:p>
            <a:endParaRPr lang="ar-SA"/>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r>
              <a:rPr lang="ar-SA" sz="2600" b="1" dirty="0"/>
              <a:t>و تتكون منظومة المنهج أربعة عناصر أساسية هي </a:t>
            </a:r>
            <a:r>
              <a:rPr lang="ar-SA" sz="2600" b="1" dirty="0" smtClean="0"/>
              <a:t>:</a:t>
            </a:r>
          </a:p>
          <a:p>
            <a:pPr algn="justLow"/>
            <a:r>
              <a:rPr lang="ar-SA" sz="2600" b="1" dirty="0" smtClean="0"/>
              <a:t>الأهداف</a:t>
            </a:r>
            <a:r>
              <a:rPr lang="ar-SA" sz="2600" b="1" dirty="0"/>
              <a:t>، والمحتوى، والأنشطة والوسائل التعليمية وطرق التدريس، والتقويم </a:t>
            </a:r>
            <a:endParaRPr lang="ar-SA" sz="2600" b="1" dirty="0" smtClean="0"/>
          </a:p>
          <a:p>
            <a:pPr algn="justLow"/>
            <a:r>
              <a:rPr lang="ar-SA" sz="2600" b="1" dirty="0" smtClean="0"/>
              <a:t>وهذه </a:t>
            </a:r>
            <a:r>
              <a:rPr lang="ar-SA" sz="2600" b="1" dirty="0"/>
              <a:t>العناصر الأساسية يمكن أن تجيب على الأسئلة الأساسية المرتبطة بعملية التعلم وهي لماذا </a:t>
            </a:r>
            <a:r>
              <a:rPr lang="ar-SA" sz="2600" b="1" dirty="0" smtClean="0"/>
              <a:t>نتعلم</a:t>
            </a:r>
            <a:r>
              <a:rPr lang="ar-SA" sz="2600" b="1" dirty="0"/>
              <a:t>؟ وتجيب عنه الأهداف، ماذا </a:t>
            </a:r>
            <a:r>
              <a:rPr lang="ar-SA" sz="2600" b="1" dirty="0" smtClean="0"/>
              <a:t>نتعلم</a:t>
            </a:r>
            <a:r>
              <a:rPr lang="ar-SA" sz="2600" b="1" dirty="0"/>
              <a:t>؟ ويجيب عنه المحتوى، كيف </a:t>
            </a:r>
            <a:r>
              <a:rPr lang="ar-SA" sz="2600" b="1" dirty="0" smtClean="0"/>
              <a:t>نتعلم</a:t>
            </a:r>
            <a:r>
              <a:rPr lang="ar-SA" sz="2600" b="1" dirty="0"/>
              <a:t>؟ وتجيب عنه الأنشطة والوسائل التعليمية وطرق التدريس، كيف نتحقق من أن التعلم حدث فعلاً أم لم يحدث أى كيف يتم توجيه مسار عملية التعلم لكي تتحقق الأهداف؟ ويجيب عنها التقويم. ونجد أيضاً في المنظومة، ترابطاً واضحاً بين عناصر المنهج المكونة لهذه </a:t>
            </a:r>
            <a:r>
              <a:rPr lang="ar-SA" sz="2600" b="1" dirty="0" smtClean="0"/>
              <a:t>المنظومة.</a:t>
            </a:r>
            <a:endParaRPr lang="ar-SA" sz="2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0000" lnSpcReduction="20000"/>
          </a:bodyPr>
          <a:lstStyle/>
          <a:p>
            <a:r>
              <a:rPr lang="ar-SA" b="1" u="sng" dirty="0"/>
              <a:t>أهداف المدخل المنظومي:</a:t>
            </a:r>
            <a:r>
              <a:rPr lang="ar-SA" u="sng" dirty="0"/>
              <a:t/>
            </a:r>
            <a:br>
              <a:rPr lang="ar-SA" u="sng" dirty="0"/>
            </a:br>
            <a:r>
              <a:rPr lang="ar-SA" b="1" dirty="0"/>
              <a:t>يهدف المدخل المنظومي في التعليم والتعلم إلى تحقيق الآتي:</a:t>
            </a:r>
            <a:br>
              <a:rPr lang="ar-SA" b="1" dirty="0"/>
            </a:br>
            <a:r>
              <a:rPr lang="ar-SA" b="1" dirty="0"/>
              <a:t>1- رفع كفاءة التعليم والتعلم.</a:t>
            </a:r>
            <a:br>
              <a:rPr lang="ar-SA" b="1" dirty="0"/>
            </a:br>
            <a:r>
              <a:rPr lang="ar-SA" b="1" dirty="0"/>
              <a:t>2- جعل المواد العلمية مواد جذب للطلاب بدلاً من كونها مواد منفرة لهم.</a:t>
            </a:r>
            <a:br>
              <a:rPr lang="ar-SA" b="1" dirty="0"/>
            </a:br>
            <a:r>
              <a:rPr lang="ar-SA" b="1" dirty="0"/>
              <a:t>3- تنمية القدرة على التفكير المنظومي لدى الطلاب بحيث يكون الطالب قادراً على الرؤية المستقبلية الشاملة والمتكاملة لأي موضوع دون أن يفقد جزئياته أي ينظر إلى الجزئيات في إطار شامل ومترابط ومتكامل.</a:t>
            </a:r>
            <a:br>
              <a:rPr lang="ar-SA" b="1" dirty="0"/>
            </a:br>
            <a:r>
              <a:rPr lang="ar-SA" b="1" dirty="0"/>
              <a:t>4- تنمية القدرة على رؤية العلاقات بين الأشياء أو العناصر.</a:t>
            </a:r>
            <a:br>
              <a:rPr lang="ar-SA" b="1" dirty="0"/>
            </a:br>
            <a:r>
              <a:rPr lang="ar-SA" b="1" dirty="0"/>
              <a:t>5- تنمية القدرة على التحليل والتركيب وصولاً للإبداع الذي هو من أهم مخرجات النظام التعليمي الناجح.</a:t>
            </a:r>
            <a:br>
              <a:rPr lang="ar-SA" b="1" dirty="0"/>
            </a:br>
            <a:r>
              <a:rPr lang="ar-SA" b="1" dirty="0"/>
              <a:t>6- تنشئة جيلا قادراً على التفاعل الإيجابي مع النظم البيئية والاجتماعية التي يعيش فيها.</a:t>
            </a:r>
            <a:br>
              <a:rPr lang="ar-SA" b="1" dirty="0"/>
            </a:br>
            <a:r>
              <a:rPr lang="ar-SA" b="1" dirty="0"/>
              <a:t>7- تنمية القدرة على استخدام الطريقة المنظومية في التفكير عند تناول أي مشكلة لوضع الحلول الإبداعية لها.</a:t>
            </a:r>
            <a:br>
              <a:rPr lang="ar-SA" b="1" dirty="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r>
              <a:rPr lang="ar-SA" sz="2800" b="1" u="sng" dirty="0"/>
              <a:t>دواعي تطبيق المدخل المنظومي في التعليم والتعلم: </a:t>
            </a:r>
            <a:endParaRPr lang="en-US" sz="2800" dirty="0"/>
          </a:p>
          <a:p>
            <a:r>
              <a:rPr lang="ar-SA" sz="2800" b="1" dirty="0"/>
              <a:t>من دواعي أو من أسباب تطبيق المنهج المنظومي في التعليم والتعلم ما يلي</a:t>
            </a:r>
            <a:br>
              <a:rPr lang="ar-SA" sz="2800" b="1" dirty="0"/>
            </a:br>
            <a:r>
              <a:rPr lang="ar-SA" sz="2800" b="1" dirty="0"/>
              <a:t>1- الانفجار المعرفي الهائل والممتد في كل بقاع الأرض مخترقاً جميع الحواجز والمعيقات ومؤثراً في كل الأفراد والثقافات.</a:t>
            </a:r>
            <a:br>
              <a:rPr lang="ar-SA" sz="2800" b="1" dirty="0"/>
            </a:br>
            <a:r>
              <a:rPr lang="ar-SA" sz="2800" b="1" dirty="0"/>
              <a:t>2- العلاقة المتبادلة من العلم والتكنولوجيا والعلاقة بينهما وبين المجتمع.</a:t>
            </a:r>
            <a:br>
              <a:rPr lang="ar-SA" sz="2800" b="1" dirty="0"/>
            </a:br>
            <a:r>
              <a:rPr lang="ar-SA" sz="2800" b="1" dirty="0"/>
              <a:t>3- زيادة سرعة التطور العلمي </a:t>
            </a:r>
            <a:r>
              <a:rPr lang="ar-SA" sz="2800" b="1" dirty="0" smtClean="0"/>
              <a:t>والاجتماعى .</a:t>
            </a:r>
            <a:r>
              <a:rPr lang="ar-SA" sz="2800" b="1" dirty="0"/>
              <a:t/>
            </a:r>
            <a:br>
              <a:rPr lang="ar-SA" sz="2800" b="1" dirty="0"/>
            </a:br>
            <a:r>
              <a:rPr lang="ar-SA" sz="2800" b="1" dirty="0" smtClean="0"/>
              <a:t>4ـ الاهتمام </a:t>
            </a:r>
            <a:r>
              <a:rPr lang="ar-SA" sz="2800" b="1" dirty="0"/>
              <a:t>بحشو ذهن المتعلم بالكم الهائل من المعرفة على حساب الكيف مما يؤدي إلى ملل المتعلم وشعوره بعدم أهمية ما يتعلم أي لا يوجد معنى لما يتعلمه خلال المنهج المدرسي.</a:t>
            </a:r>
            <a:r>
              <a:rPr lang="ar-SA" b="1" dirty="0"/>
              <a:t/>
            </a:r>
            <a:br>
              <a:rPr lang="ar-SA" b="1" dirty="0"/>
            </a:b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7500" lnSpcReduction="20000"/>
          </a:bodyPr>
          <a:lstStyle/>
          <a:p>
            <a:pPr algn="justLow"/>
            <a:r>
              <a:rPr lang="ar-SA" b="1" dirty="0" smtClean="0"/>
              <a:t>5ـ </a:t>
            </a:r>
            <a:r>
              <a:rPr lang="ar-SA" b="1" dirty="0"/>
              <a:t>التركيز على الحفظ والتلقين في الموقف التعليمي دون ربط بين ما يتعلمه وما لديه من معرفة ودون ربط بين جوانب المعرفة ودون ربط بين ما يعطى له من معارف وبين المجتمع الذي يعيش فيه مما يؤدي إلى نسيان التلميذ للمعلومات بعد فترة وجيزة، كما يؤدي إلى عدم إدراك المتعلم لطبيعة العلم في الوقت الحالي وعدم إدراك العلاقة بين العلم والتكنولوجيا والمجتمع </a:t>
            </a:r>
            <a:endParaRPr lang="ar-SA" b="1" dirty="0" smtClean="0"/>
          </a:p>
          <a:p>
            <a:pPr algn="justLow"/>
            <a:r>
              <a:rPr lang="ar-SA" b="1" dirty="0"/>
              <a:t/>
            </a:r>
            <a:br>
              <a:rPr lang="ar-SA" b="1" dirty="0"/>
            </a:br>
            <a:r>
              <a:rPr lang="ar-SA" b="1" dirty="0" smtClean="0"/>
              <a:t>6ـ </a:t>
            </a:r>
            <a:r>
              <a:rPr lang="ar-SA" b="1" dirty="0"/>
              <a:t>التركيز على الامتحانات كهدف أساسي وربما يكون الوحيد في العملية التعليمية وليس كوسيلة مما يؤدي إلى عدم احتفاظ التلميذ بالمعلومة عد أداء الامتحان وعدم استخدامه لها لعدم فهمه </a:t>
            </a:r>
            <a:br>
              <a:rPr lang="ar-SA" b="1" dirty="0"/>
            </a:br>
            <a:r>
              <a:rPr lang="ar-SA" b="1" dirty="0"/>
              <a:t>بالنظر إلى الدواعي أو الأسباب السابقة نصل إلى أن هناك ضرورة ملحة لتطبيق المدخل المنظومي في التعليم حتى يمكن إعداد الطالب للتكيف العلمي والاجتماعي الناجح والآمن حيث يتحقق من خلاله التعامل والتفاعل المنظومي القائم على الشمولية والتكامل بين كل الجوانب العلمية والحياتية.</a:t>
            </a:r>
            <a:br>
              <a:rPr lang="ar-SA" b="1" dirty="0"/>
            </a:b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pPr algn="justLow"/>
            <a:r>
              <a:rPr lang="ar-SA" sz="2800" b="1" u="sng" dirty="0"/>
              <a:t>نظريات التعلم المعرفى التى بنى على أساسها المدخل المنظومـي :</a:t>
            </a:r>
            <a:r>
              <a:rPr lang="ar-SA" sz="2800" u="sng" dirty="0"/>
              <a:t/>
            </a:r>
            <a:br>
              <a:rPr lang="ar-SA" sz="2800" u="sng" dirty="0"/>
            </a:br>
            <a:r>
              <a:rPr lang="ar-SA" sz="2800" b="1" dirty="0"/>
              <a:t>يرتكز المدخل المنظومي في التعليم والتعلم على نظريات علم النفس المعرفي التي تهتم بدراسة العمليات العقلية التي تتم داخل عقل المتعلم مثل كيفية اكتسابه للمعرفة وتنظيمها وتخزينها في ذاكرته وكيفية استخدامه لهذه المعرفة في تحقيق المزيد من التعلم </a:t>
            </a:r>
            <a:r>
              <a:rPr lang="ar-SA" sz="2800" b="1" dirty="0" smtClean="0"/>
              <a:t>والتفكير.</a:t>
            </a:r>
          </a:p>
          <a:p>
            <a:pPr algn="justLow"/>
            <a:r>
              <a:rPr lang="ar-SA" sz="2800" b="1" dirty="0"/>
              <a:t/>
            </a:r>
            <a:br>
              <a:rPr lang="ar-SA" sz="2800" b="1" dirty="0"/>
            </a:br>
            <a:r>
              <a:rPr lang="ar-SA" sz="2800" b="1" dirty="0"/>
              <a:t>وتعددت نظريات التعلم المعرفي التي بني على أساسها المدخل المنظومي </a:t>
            </a:r>
            <a:r>
              <a:rPr lang="en-US" sz="2800" b="1" dirty="0"/>
              <a:t>Systemic Approach</a:t>
            </a:r>
            <a:r>
              <a:rPr lang="ar-SA" sz="2800" b="1" dirty="0"/>
              <a:t> ومن هذه النظريات نظرية البنائية في التعليم المعرفي (بياجيه)؛ نظرية التعلم الشرطي (جانيه)؛ نظرية التعلم ذو المعنى (أوزوبل) وتيم تناول الأفكار الأساسية لهذه النظريات فيما يلي:</a:t>
            </a:r>
            <a:r>
              <a:rPr lang="ar-SA" b="1" dirty="0"/>
              <a:t/>
            </a:r>
            <a:br>
              <a:rPr lang="ar-SA" b="1" dirty="0"/>
            </a:b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0000" lnSpcReduction="20000"/>
          </a:bodyPr>
          <a:lstStyle/>
          <a:p>
            <a:r>
              <a:rPr lang="ar-SA" b="1" dirty="0" smtClean="0"/>
              <a:t>نظرية التعلم المعرفى لدى ” جان بياجيه ” :</a:t>
            </a:r>
          </a:p>
          <a:p>
            <a:r>
              <a:rPr lang="ar-SA" b="1" dirty="0" smtClean="0"/>
              <a:t>المفاهيم الآساسية للنظرية :</a:t>
            </a:r>
            <a:endParaRPr lang="ar-SA" b="1" dirty="0"/>
          </a:p>
          <a:p>
            <a:pPr>
              <a:buNone/>
            </a:pPr>
            <a:r>
              <a:rPr lang="ar-SA" b="1" dirty="0" smtClean="0"/>
              <a:t>أولاً </a:t>
            </a:r>
            <a:r>
              <a:rPr lang="ar-SA" b="1" dirty="0"/>
              <a:t>: أنواع المعرفة </a:t>
            </a:r>
            <a:r>
              <a:rPr lang="en-US" b="1" dirty="0"/>
              <a:t>Types of Knowledge</a:t>
            </a:r>
            <a:r>
              <a:rPr lang="ar-SA" b="1" dirty="0"/>
              <a:t> :</a:t>
            </a:r>
            <a:br>
              <a:rPr lang="ar-SA" b="1" dirty="0"/>
            </a:br>
            <a:r>
              <a:rPr lang="ar-SA" b="1" dirty="0"/>
              <a:t>يميز بياجيه بين نوعين من المعرفة وهما المعرفة الشكلية </a:t>
            </a:r>
            <a:r>
              <a:rPr lang="en-US" b="1" dirty="0"/>
              <a:t>Figurative knowledge</a:t>
            </a:r>
            <a:r>
              <a:rPr lang="ar-SA" b="1" dirty="0"/>
              <a:t> ومعرفة الإجراء أو الفصل أو الأداء </a:t>
            </a:r>
            <a:r>
              <a:rPr lang="en-US" b="1" dirty="0"/>
              <a:t>operative knowledge</a:t>
            </a:r>
            <a:r>
              <a:rPr lang="ar-SA" b="1" dirty="0"/>
              <a:t> وتشير المعرفة الشكلية إلى معرفة المثيرات بمعناها الحرفي فمثلاً الطفل الذي يرى سيارة والده قادمة من بعيد، يسرع لفتح باب المنزل . فمعرفة الأشكال تعتمد على التعرف على الشكل العام للمثيرات ولذلك سميت بالمعرفة الشكلية. </a:t>
            </a:r>
            <a:endParaRPr lang="ar-SA" b="1" dirty="0" smtClean="0"/>
          </a:p>
          <a:p>
            <a:pPr>
              <a:buNone/>
            </a:pPr>
            <a:endParaRPr lang="ar-SA" b="1" dirty="0" smtClean="0"/>
          </a:p>
          <a:p>
            <a:r>
              <a:rPr lang="ar-SA" b="1" dirty="0" smtClean="0"/>
              <a:t>أما </a:t>
            </a:r>
            <a:r>
              <a:rPr lang="ar-SA" b="1" dirty="0"/>
              <a:t>معرفة الأجراء </a:t>
            </a:r>
            <a:r>
              <a:rPr lang="ar-SA" b="1" dirty="0" smtClean="0"/>
              <a:t>أو </a:t>
            </a:r>
            <a:r>
              <a:rPr lang="ar-SA" b="1" dirty="0"/>
              <a:t>الأداء فهي المعرفة التي تساعد على التوصل إلى الاستدلال في أي مستوى من المستويات </a:t>
            </a:r>
            <a:r>
              <a:rPr lang="ar-SA" b="1" dirty="0" smtClean="0"/>
              <a:t>, أى أنها </a:t>
            </a:r>
            <a:r>
              <a:rPr lang="ar-SA" b="1" dirty="0"/>
              <a:t>تهتم بالكيفية التي تتغير عليها الأشياء من حالتها السابقة إلى الحالة الحالية أما المعرفة الشكلية تهتم بالأشياء في حالتها الساكنة في لحظة زمنية معينة.</a:t>
            </a:r>
            <a:br>
              <a:rPr lang="ar-SA" b="1" dirty="0"/>
            </a:b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0000" lnSpcReduction="20000"/>
          </a:bodyPr>
          <a:lstStyle/>
          <a:p>
            <a:r>
              <a:rPr lang="ar-SA" b="1" dirty="0"/>
              <a:t>ثانيـا : التكـيف : </a:t>
            </a:r>
            <a:r>
              <a:rPr lang="en-US" b="1" dirty="0"/>
              <a:t>Adaptation</a:t>
            </a:r>
            <a:r>
              <a:rPr lang="ar-SA" b="1" dirty="0"/>
              <a:t>:</a:t>
            </a:r>
            <a:br>
              <a:rPr lang="ar-SA" b="1" dirty="0"/>
            </a:br>
            <a:r>
              <a:rPr lang="ar-SA" b="1" dirty="0"/>
              <a:t>لقد تأثرت آراء بياجيه في التعلم المعرفي عند الأفراد باهتماماته ودراساته في مجال العلوم البيولوجية ، وتعلم بياجيه من دراسته أن الكائن الحي يسعى دائماً للتكيف مع البيئة المحيطة به فعندما تزداد شدة الضوء فإن حدقة العين في الإنسان تضيق قليلاً كما أن عدسة العين تتسع عندما يكون الإنسان في مكان مظلم وعملية الضيق أو الاتساع في هذه الحالة يعد نوعاً من الأفعال البيولوجية التي يقوم بها الكائن الحي للتكيف مع عوامل البيئة المحيطة به </a:t>
            </a:r>
            <a:r>
              <a:rPr lang="ar-SA" b="1" dirty="0" smtClean="0"/>
              <a:t>.</a:t>
            </a:r>
          </a:p>
          <a:p>
            <a:endParaRPr lang="ar-SA" b="1" dirty="0" smtClean="0"/>
          </a:p>
          <a:p>
            <a:r>
              <a:rPr lang="ar-SA" b="1" dirty="0" smtClean="0"/>
              <a:t>وتكيف </a:t>
            </a:r>
            <a:r>
              <a:rPr lang="ar-SA" b="1" dirty="0"/>
              <a:t>الإنسان للبيئة لا يشمل قيامه بمجموعة من الأفعال البيولوجية فقط وإنما يشمل قيامه أيضاً بمجموعة من الأفعال العقلية أي أن التكيف يتم بيولوجيا وعقلياً. فظهور المثير يؤدي إلى التساؤل والملاحظة وهما من الأفعال أو العمليات العقلية التي يقوم بها الكائن الحى للتكيف مع المثير البيئي وهذه الأفعال العقلية هي التي تؤدي إلى نمو معارف الفرد عن هذا المثير. والتعلم المعرفي عند الإنسان في رأي بياجيه ينشأ أساساً نتيجة للتكيف العقلي مع مؤثرات البيئة المحيطة به.</a:t>
            </a:r>
            <a:br>
              <a:rPr lang="ar-SA" b="1" dirty="0"/>
            </a:br>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7500" lnSpcReduction="20000"/>
          </a:bodyPr>
          <a:lstStyle/>
          <a:p>
            <a:pPr algn="justLow"/>
            <a:r>
              <a:rPr lang="ar-SA" b="1" dirty="0"/>
              <a:t>ثالثـاً: التراكيب المعرفيـة</a:t>
            </a:r>
            <a:r>
              <a:rPr lang="ar-SA" b="1" dirty="0" smtClean="0"/>
              <a:t>:	</a:t>
            </a:r>
            <a:r>
              <a:rPr lang="ar-SA" b="1" dirty="0"/>
              <a:t/>
            </a:r>
            <a:br>
              <a:rPr lang="ar-SA" b="1" dirty="0"/>
            </a:br>
            <a:r>
              <a:rPr lang="ar-SA" b="1" dirty="0"/>
              <a:t>يرى </a:t>
            </a:r>
            <a:r>
              <a:rPr lang="ar-SA" b="1" dirty="0" smtClean="0"/>
              <a:t>”بياجيه“ </a:t>
            </a:r>
            <a:r>
              <a:rPr lang="ar-SA" b="1" dirty="0"/>
              <a:t>أن التكيف العقلي أو المعرفي يلزمه مجموعة من التراكيب المعرفية أو العقلية داخل عقل الإنسان. وتختلف التراكيب المعرفية عن التراكيب الجسدية في أن التراكيب المعرفية لا يمكن ملاحظتها مباشرة وإنما يُستدل عليها من سلوك الإنسان </a:t>
            </a:r>
            <a:r>
              <a:rPr lang="ar-SA" b="1" dirty="0" smtClean="0"/>
              <a:t>.</a:t>
            </a:r>
          </a:p>
          <a:p>
            <a:endParaRPr lang="ar-SA" b="1" dirty="0" smtClean="0"/>
          </a:p>
          <a:p>
            <a:pPr algn="justLow"/>
            <a:r>
              <a:rPr lang="ar-SA" b="1" dirty="0" smtClean="0"/>
              <a:t>فالجاذبية </a:t>
            </a:r>
            <a:r>
              <a:rPr lang="ar-SA" b="1" dirty="0"/>
              <a:t>الأرضية لا يمكن ملاحظتها ولكن يمكن الاستدلال عليها عند سقوط بعض الأشياء على الأرض. فإذا صادف الطفل أو الفرد مشكلة معينة فإنه يستخدم التركيب المعرفي لديه لحل المشكلة أو فهمها وتفسيرها. وهو يرى أن التراكيب العقلية أو المعرفية قد تنشأ أصلاً من تراكيب فطرية بسيطة مولود بها الفرد (صور ومخططات عامة أو إجمالية) </a:t>
            </a:r>
            <a:r>
              <a:rPr lang="en-US" b="1" dirty="0"/>
              <a:t>schemes</a:t>
            </a:r>
            <a:r>
              <a:rPr lang="ar-SA" b="1" dirty="0"/>
              <a:t> وتخضع لعملية تغيير مستمرة فتؤدي إلى تكوين تراكيب عقلية جديدة أو منظومات معرفية</a:t>
            </a:r>
            <a:r>
              <a:rPr lang="ar-SA" b="1" dirty="0" smtClean="0"/>
              <a:t>.		</a:t>
            </a:r>
            <a:r>
              <a:rPr lang="ar-SA" b="1" dirty="0"/>
              <a:t/>
            </a:r>
            <a:br>
              <a:rPr lang="ar-SA" b="1" dirty="0"/>
            </a:br>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0000" lnSpcReduction="20000"/>
          </a:bodyPr>
          <a:lstStyle/>
          <a:p>
            <a:r>
              <a:rPr lang="ar-SA" b="1" dirty="0"/>
              <a:t>رابعـا : عملية التنظيم الذاتي: </a:t>
            </a:r>
            <a:r>
              <a:rPr lang="en-US" b="1" dirty="0"/>
              <a:t>self regulation</a:t>
            </a:r>
            <a:r>
              <a:rPr lang="ar-SA" b="1" dirty="0"/>
              <a:t> أو الموازنة </a:t>
            </a:r>
            <a:r>
              <a:rPr lang="en-US" b="1" dirty="0"/>
              <a:t>Equilibration</a:t>
            </a:r>
            <a:r>
              <a:rPr lang="ar-SA" b="1" dirty="0"/>
              <a:t>:</a:t>
            </a:r>
            <a:br>
              <a:rPr lang="ar-SA" b="1" dirty="0"/>
            </a:br>
            <a:r>
              <a:rPr lang="ar-SA" b="1" dirty="0"/>
              <a:t>يرى بياجيه أن هذا العامل أهم العوامل المسئولة عن التعلم المعرفي للطفل إذ يلعب دوراً أساسياً في النمو أو التعديل المستمر في التراكيب المعرفية. </a:t>
            </a:r>
            <a:endParaRPr lang="ar-SA" b="1" dirty="0" smtClean="0"/>
          </a:p>
          <a:p>
            <a:endParaRPr lang="ar-SA" b="1" dirty="0" smtClean="0"/>
          </a:p>
          <a:p>
            <a:r>
              <a:rPr lang="ar-SA" b="1" dirty="0" smtClean="0"/>
              <a:t>فعندما </a:t>
            </a:r>
            <a:r>
              <a:rPr lang="ar-SA" b="1" dirty="0"/>
              <a:t>يتفاعل الطفل مع بيئته، قد يصادف مثيراً غريبا عليه أو مشكلة تتحدى فكرة فيحاول أن يستخدم التراكيب المعرفية الموجودة في عقله لكي يفسر أو يفهم هذا المثير أو يحل تلك المشكلة، فإذا لم تتوفر التراكيب المعرفية المناسبة للموقف فإنه يكون في حالة استثارة عقلية أو اضطراب أو حالة عدم اتزان قد تؤدي به إلى الانسحاب بعدياً عن المثير أو المشكلة ، أو قيامه بمجموعة من الأنشطة يحاول من خلالها فهم هذا المثير أو حل المشكلة وتؤدي هذه الأنشطة إلى تراكيب معرفية جديدة. </a:t>
            </a:r>
            <a:endParaRPr lang="ar-SA" b="1" dirty="0" smtClean="0"/>
          </a:p>
          <a:p>
            <a:endParaRPr lang="ar-SA" b="1" dirty="0" smtClean="0"/>
          </a:p>
          <a:p>
            <a:r>
              <a:rPr lang="ar-SA" b="1" dirty="0" smtClean="0"/>
              <a:t>ويفترض </a:t>
            </a:r>
            <a:r>
              <a:rPr lang="ar-SA" b="1" dirty="0"/>
              <a:t>بياجيه وجود عمليتين أساسيتين تحدثان أثناء عملية التنظيم الذاتي هما التمثيل والمواءمة فهما عنصرا العملية التنظيم الذاتي. </a:t>
            </a:r>
            <a:r>
              <a:rPr lang="ar-SA" b="1" dirty="0" smtClean="0"/>
              <a:t> </a:t>
            </a:r>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0000" lnSpcReduction="20000"/>
          </a:bodyPr>
          <a:lstStyle/>
          <a:p>
            <a:r>
              <a:rPr lang="ar-SA" b="1" dirty="0" smtClean="0"/>
              <a:t>وعرف </a:t>
            </a:r>
            <a:r>
              <a:rPr lang="ar-SA" b="1" dirty="0"/>
              <a:t>التمثل </a:t>
            </a:r>
            <a:r>
              <a:rPr lang="en-US" b="1" dirty="0"/>
              <a:t>Asssmilation</a:t>
            </a:r>
            <a:r>
              <a:rPr lang="ar-SA" b="1" dirty="0"/>
              <a:t> بأنه عملية عقلية مسئولة عن استقبال المعلومات من البيئة ووضعها في تراكيب معرفية موجودة عند الفرد. </a:t>
            </a:r>
            <a:endParaRPr lang="ar-SA" b="1" dirty="0" smtClean="0"/>
          </a:p>
          <a:p>
            <a:endParaRPr lang="ar-SA" b="1" dirty="0" smtClean="0"/>
          </a:p>
          <a:p>
            <a:r>
              <a:rPr lang="ar-SA" b="1" dirty="0" smtClean="0"/>
              <a:t>بينما </a:t>
            </a:r>
            <a:r>
              <a:rPr lang="ar-SA" b="1" dirty="0"/>
              <a:t>عرف المواءمة </a:t>
            </a:r>
            <a:r>
              <a:rPr lang="en-US" b="1" dirty="0"/>
              <a:t>Accomodation</a:t>
            </a:r>
            <a:r>
              <a:rPr lang="ar-SA" b="1" dirty="0"/>
              <a:t> بأنها عملية عقلية مسئولة عن تعديل هذه الأبنية المعرفية لتناسب ما يستجد من مثيرات. فالتمثل والمواءمة عمليتان متكاملتان ينتج عنهما تصحيح الأبنية المعرفية وإثراؤها وجعلها أكثر قدرة على التعميم وتكوين المفاهيم</a:t>
            </a:r>
            <a:r>
              <a:rPr lang="ar-SA" b="1" dirty="0" smtClean="0"/>
              <a:t>.</a:t>
            </a:r>
          </a:p>
          <a:p>
            <a:r>
              <a:rPr lang="ar-SA" b="1" dirty="0"/>
              <a:t/>
            </a:r>
            <a:br>
              <a:rPr lang="ar-SA" b="1" dirty="0"/>
            </a:br>
            <a:r>
              <a:rPr lang="ar-SA" b="1" dirty="0"/>
              <a:t>ويمكن إجمال تصور بياجيه البنائي عن التعلم المعرفي فيما يلي:</a:t>
            </a:r>
            <a:br>
              <a:rPr lang="ar-SA" b="1" dirty="0"/>
            </a:br>
            <a:r>
              <a:rPr lang="ar-SA" b="1" dirty="0"/>
              <a:t>يرى بياجيه أن التعلم عملية تنظيم ذاتية للتراكيب المعرفية للفرد وتستهدف مساعدته على التكيف أي أن الكائن الحي يسعى للتعلم من أجل التكيف فعند تفاعل الفرد مع البيئة يقابل فيها مثيرات أو مشكلات فيلجأ إلى التراكيب المعرفية الموجودة لديه فإذا وجد ما يساعده على فهمها وحل المشكلة تكيف واتزن وأضيفت المعرفة الجديدة الناشئة عن الخبرة الجديدة إلى بنيته المعرفية وإن لم يجد ما يساعده على الفهم وحل المشكلة إما أن ينسحب وإما أن </a:t>
            </a:r>
            <a:r>
              <a:rPr lang="ar-SA" b="1" dirty="0" smtClean="0"/>
              <a:t>يفكرفى الحل .</a:t>
            </a:r>
          </a:p>
          <a:p>
            <a:endParaRPr lang="ar-SA" b="1" dirty="0" smtClean="0"/>
          </a:p>
          <a:p>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a:bodyPr>
          <a:lstStyle/>
          <a:p>
            <a:r>
              <a:rPr lang="ar-SA" sz="3000" b="1" dirty="0" smtClean="0"/>
              <a:t>ـ </a:t>
            </a:r>
            <a:r>
              <a:rPr lang="ar-SA" sz="2400" b="1" dirty="0" smtClean="0"/>
              <a:t>مقدمة : </a:t>
            </a:r>
          </a:p>
          <a:p>
            <a:pPr algn="justLow"/>
            <a:r>
              <a:rPr lang="ar-SA" sz="2600" b="1" dirty="0" smtClean="0"/>
              <a:t>من الملاحظ ان تغيرات </a:t>
            </a:r>
            <a:r>
              <a:rPr lang="ar-SA" sz="2600" b="1" dirty="0"/>
              <a:t>هذا العصر سريعة جداً ومتلاحقة ومتسابقة مع الزمن وما يحدث في أي مكان في العالم قد يؤثر على الآخرين بشكل مباشر أو غير مباشر فمهما تباعدت الدول عن بعضها جغرافيا فإنها تتقارب في تأثرها عملياً بفضل العلم وتطبيقاته في الحياة </a:t>
            </a:r>
            <a:r>
              <a:rPr lang="ar-SA" sz="2600" b="1" dirty="0" smtClean="0"/>
              <a:t>العملية.</a:t>
            </a:r>
          </a:p>
          <a:p>
            <a:pPr algn="justLow"/>
            <a:endParaRPr lang="ar-SA" sz="2600" b="1" dirty="0" smtClean="0"/>
          </a:p>
          <a:p>
            <a:pPr algn="justLow"/>
            <a:r>
              <a:rPr lang="ar-SA" sz="2600" b="1" dirty="0" smtClean="0"/>
              <a:t> </a:t>
            </a:r>
            <a:r>
              <a:rPr lang="ar-SA" sz="2600" b="1" dirty="0"/>
              <a:t>وكل هذا يفرض </a:t>
            </a:r>
            <a:r>
              <a:rPr lang="ar-SA" sz="2600" b="1" dirty="0" smtClean="0"/>
              <a:t>على </a:t>
            </a:r>
            <a:r>
              <a:rPr lang="ar-SA" sz="2600" b="1" dirty="0"/>
              <a:t>الشعوب التي تريد ملاحقة هذا التطور حتى لا تندثر، أن تنتج وتربي أجيال من نوع جديد على مستوى رفيع من التعليم والتدريب قادرة على الأداء وتحمل المسئولية ، قادرة على الإبداع </a:t>
            </a:r>
            <a:r>
              <a:rPr lang="ar-SA" sz="2600" b="1" dirty="0" smtClean="0"/>
              <a:t>والابتكار.</a:t>
            </a:r>
            <a:endParaRPr lang="ar-SA" sz="2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algn="justLow"/>
            <a:r>
              <a:rPr lang="ar-SA" sz="2400" b="1" u="sng" dirty="0"/>
              <a:t>مراحل النمو العقلي عند بياجيه</a:t>
            </a:r>
            <a:r>
              <a:rPr lang="ar-SA" sz="2400" b="1" u="sng" dirty="0" smtClean="0"/>
              <a:t>:</a:t>
            </a:r>
          </a:p>
          <a:p>
            <a:pPr algn="justLow"/>
            <a:r>
              <a:rPr lang="ar-SA" sz="2400" u="sng" dirty="0"/>
              <a:t/>
            </a:r>
            <a:br>
              <a:rPr lang="ar-SA" sz="2400" u="sng" dirty="0"/>
            </a:br>
            <a:r>
              <a:rPr lang="ar-SA" sz="2400" b="1" dirty="0"/>
              <a:t>1- مرحلة الحس حركة (من الميلاد حتى عامين من العمر):</a:t>
            </a:r>
            <a:br>
              <a:rPr lang="ar-SA" sz="2400" b="1" dirty="0"/>
            </a:br>
            <a:r>
              <a:rPr lang="ar-SA" sz="2400" b="1" dirty="0"/>
              <a:t>يرتبط تفكير الطفل في هذه المرحلة بما هو محسوس ويساعده هذا على اكتساب المعرفة عن الأشياء المحسوسة المحيطة به من البيئة والتي يتفاعل معها بنفسه من خلال حواسه وحركاته ويصعب عليه التفكير في موضوع واحد لفترة طويلة وما يغيب عن حواسه يكون غائباً عن تفكيره فالتراكيب المعرفية لديه تقتصر على الأفعال المنعكسة</a:t>
            </a:r>
            <a:r>
              <a:rPr lang="ar-SA" sz="2400" b="1" dirty="0" smtClean="0"/>
              <a:t>.	</a:t>
            </a:r>
            <a:r>
              <a:rPr lang="ar-SA" b="1" dirty="0"/>
              <a:t/>
            </a:r>
            <a:br>
              <a:rPr lang="ar-SA" b="1" dirty="0"/>
            </a:br>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85000" lnSpcReduction="20000"/>
          </a:bodyPr>
          <a:lstStyle/>
          <a:p>
            <a:r>
              <a:rPr lang="ar-SA" b="1" dirty="0"/>
              <a:t>2-مرحلة ما قبل العمليات العقلية(من 2-7 سنوات من العمر) </a:t>
            </a:r>
            <a:r>
              <a:rPr lang="en-US" b="1" dirty="0"/>
              <a:t>pre operations</a:t>
            </a:r>
            <a:r>
              <a:rPr lang="ar-SA" b="1" dirty="0"/>
              <a:t> :</a:t>
            </a:r>
            <a:br>
              <a:rPr lang="ar-SA" b="1" dirty="0"/>
            </a:br>
            <a:r>
              <a:rPr lang="ar-SA" b="1" dirty="0"/>
              <a:t>في الفترة المبكرة من هذه المرحلة لا يكون الطفل قادراً على تكوين المفاهيم ولذلك سميت تلك الفترة بمرحلة ما قبل المفاهيم </a:t>
            </a:r>
            <a:r>
              <a:rPr lang="en-US" b="1" dirty="0"/>
              <a:t>pre conceptual stage</a:t>
            </a:r>
            <a:r>
              <a:rPr lang="ar-SA" b="1" dirty="0"/>
              <a:t> (من 2.5 –4 سنوات) </a:t>
            </a:r>
            <a:endParaRPr lang="ar-SA" b="1" dirty="0" smtClean="0"/>
          </a:p>
          <a:p>
            <a:pPr algn="justLow"/>
            <a:r>
              <a:rPr lang="ar-SA" b="1" dirty="0" smtClean="0"/>
              <a:t>ولكنه </a:t>
            </a:r>
            <a:r>
              <a:rPr lang="ar-SA" b="1" dirty="0"/>
              <a:t>يكون قادراً على ذلك في الفترة المتأخرة من مرحلة ما قبل العمليات العقلية والطفل سواء كان في الفترة المبكرة أو المتأخرة من مرحلة ما قبل العمليات لا يكون قادراً على استخدام العمليات العقلية بل يستخدم المدركات الحسية المعتمدة على الخصائص الخارجية، فالطفل في هذه المرحلة يستطيع أن يفكر في تحريك شيء ما قبل أن يحركه فعلاً ولكنه لا يستطيع تمثيل الأفعال إلا في نطاق مثيراتها في البيئة وبقدر ما يتناسب مع حدود خبراته في هذه المرحلة.</a:t>
            </a:r>
            <a:br>
              <a:rPr lang="ar-SA" b="1" dirty="0"/>
            </a:br>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7500" lnSpcReduction="20000"/>
          </a:bodyPr>
          <a:lstStyle/>
          <a:p>
            <a:pPr algn="justLow"/>
            <a:r>
              <a:rPr lang="ar-SA" b="1" dirty="0"/>
              <a:t>3-مرحلـة العمليات الحسية (من 7-12 سنة من العمر):</a:t>
            </a:r>
            <a:br>
              <a:rPr lang="ar-SA" b="1" dirty="0"/>
            </a:br>
            <a:r>
              <a:rPr lang="ar-SA" b="1" dirty="0"/>
              <a:t>تتميز هذه المرحلة بأن الطفل فيها يستطيع أداء عمليات عقلية ويبدأ في أداء العمليات المنطقية ودون المنطقية ببطء مثل التصنيف وتكوين بعض المفاهيم خاصة إذا تم تقريب هذه المفاهيم باستخدام الأشياء المحسوسة مثل وحدات الأطول والحجوم والأوزان والزوايا وبمجرد ترميز هذه الأشياء والمفاهيم عقلياً يمكن استدعائها في الوقت المناسب الذي يساعده على التفاهم والتفاعل مع البيئة والمجتمع</a:t>
            </a:r>
            <a:r>
              <a:rPr lang="ar-SA" b="1" dirty="0" smtClean="0"/>
              <a:t>.</a:t>
            </a:r>
          </a:p>
          <a:p>
            <a:endParaRPr lang="ar-SA" b="1" dirty="0" smtClean="0"/>
          </a:p>
          <a:p>
            <a:pPr algn="justLow"/>
            <a:r>
              <a:rPr lang="ar-SA" b="1" dirty="0" smtClean="0"/>
              <a:t> </a:t>
            </a:r>
            <a:r>
              <a:rPr lang="ar-SA" b="1" dirty="0"/>
              <a:t>والفرد في هذه المرحلة ينظم إدراكاته للبيئة ويبنيها في بناءات معرفية وتعتبر في هذه الحالة عائداً لمرحلة العمليات الحسية وأساس لمواجهة مواقف ومشكلات بيئية جديدة وفهمها والاستجابة الناجحة معها </a:t>
            </a:r>
            <a:r>
              <a:rPr lang="ar-SA" b="1" dirty="0" smtClean="0"/>
              <a:t>.</a:t>
            </a:r>
            <a:r>
              <a:rPr lang="ar-SA" b="1" dirty="0"/>
              <a:t/>
            </a:r>
            <a:br>
              <a:rPr lang="ar-SA" b="1" dirty="0"/>
            </a:br>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7500" lnSpcReduction="20000"/>
          </a:bodyPr>
          <a:lstStyle/>
          <a:p>
            <a:r>
              <a:rPr lang="ar-SA" b="1" dirty="0"/>
              <a:t>4- مرحلة العمليات المجردة أو الشكلية (من 12-15 سنة من العمر</a:t>
            </a:r>
            <a:r>
              <a:rPr lang="ar-SA" b="1" dirty="0" smtClean="0"/>
              <a:t>):</a:t>
            </a:r>
          </a:p>
          <a:p>
            <a:pPr algn="justLow"/>
            <a:r>
              <a:rPr lang="ar-SA" b="1" dirty="0"/>
              <a:t/>
            </a:r>
            <a:br>
              <a:rPr lang="ar-SA" b="1" dirty="0"/>
            </a:br>
            <a:r>
              <a:rPr lang="ar-SA" b="1" dirty="0"/>
              <a:t>تتميز هذه المرحلة بأنها مرحلة نماء المجردات والتفكير الناقد ويمكن أن يكون الطفل قادراً على التصور والتخيل لأشياء غير موجودة في الواقع </a:t>
            </a:r>
            <a:r>
              <a:rPr lang="ar-SA" b="1" dirty="0" smtClean="0"/>
              <a:t>.</a:t>
            </a:r>
          </a:p>
          <a:p>
            <a:endParaRPr lang="ar-SA" b="1" dirty="0" smtClean="0"/>
          </a:p>
          <a:p>
            <a:pPr algn="justLow"/>
            <a:r>
              <a:rPr lang="ar-SA" b="1" dirty="0" smtClean="0"/>
              <a:t>ومن </a:t>
            </a:r>
            <a:r>
              <a:rPr lang="ar-SA" b="1" dirty="0"/>
              <a:t>خصائص هذه المرحلة أن الفرد يمكن أن يبتكر ويفكر في مراحل العمليات العقلية وتسلسلاتها أي أنه يستطيع أن يفكر فيما يفكر فيه وينقده وبذلك يصل إلى تمثيل عملياته العقلية بالرموز فمثلاً يتحقق من إجراءات التحقق من صحة المعلومات بعد إتمام إجراء التجربة ويصبح قادرا على فهم بعض النظريات ويمكنه أن يفرض فروض ويختبر مدى مناسبتها ويمكنه تثبيت العوامل المؤثرة في الموقف التجريبي وتغيير العامل التجريبي للتحقق من تأثيره على بعض المتغيرات</a:t>
            </a:r>
            <a:r>
              <a:rPr lang="ar-SA" b="1" dirty="0" smtClean="0"/>
              <a:t>.	</a:t>
            </a:r>
            <a:r>
              <a:rPr lang="ar-SA" b="1" dirty="0"/>
              <a:t/>
            </a:r>
            <a:br>
              <a:rPr lang="ar-SA" b="1" dirty="0"/>
            </a:br>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0000" lnSpcReduction="20000"/>
          </a:bodyPr>
          <a:lstStyle/>
          <a:p>
            <a:r>
              <a:rPr lang="ar-SA" b="1" dirty="0"/>
              <a:t>ويرى بياجيه أنه يمكن تحقيق النمو في التفكير لدى المتعلم ولذلك يجب على المعلم مراعاة الآتي</a:t>
            </a:r>
            <a:r>
              <a:rPr lang="ar-SA" b="1" dirty="0" smtClean="0"/>
              <a:t>:</a:t>
            </a:r>
          </a:p>
          <a:p>
            <a:endParaRPr lang="ar-SA" b="1" dirty="0" smtClean="0"/>
          </a:p>
          <a:p>
            <a:pPr algn="justLow"/>
            <a:r>
              <a:rPr lang="ar-SA" b="1" dirty="0" smtClean="0"/>
              <a:t>1- </a:t>
            </a:r>
            <a:r>
              <a:rPr lang="ar-SA" b="1" dirty="0"/>
              <a:t>الاهتمام بالأنشطة التعليمية في العلوم في كل مراحل التعليم – فالفرد هو الوحيد الذي يستطيع بناء تفكيره ومن خلال الأنشطة يمكن إثارة تفكير الطلاب لفهم المعلومات التي أمامهم. فإن كانت مهمة المعلم تكمن في مساعدة التلاميذ على بناء عمليات التفكير لديهم </a:t>
            </a:r>
            <a:r>
              <a:rPr lang="ar-SA" b="1" dirty="0" smtClean="0"/>
              <a:t>.</a:t>
            </a:r>
          </a:p>
          <a:p>
            <a:endParaRPr lang="ar-SA" b="1" dirty="0" smtClean="0"/>
          </a:p>
          <a:p>
            <a:pPr algn="justLow"/>
            <a:r>
              <a:rPr lang="ar-SA" b="1" dirty="0" smtClean="0"/>
              <a:t>يجب </a:t>
            </a:r>
            <a:r>
              <a:rPr lang="ar-SA" b="1" dirty="0"/>
              <a:t>أن يكون لدى المعلم محتوى علمي وأنشطة مناسبة تجعل التلميذ متفاعلاً معها أو يعمل شيئاً منها بعد تعلمه. ولتحقيق ذلك لابد من الانتقال من المدخل التقليدي في التدريس إلى مدخل حديث يحقق إيجابية المتعلم . وترى الباحثة أن المدخل المنظومي بخصائصه يحقق التفاعل الإيجابي للمتعلم وفهمه لما يتعلم واستخدامه في التفاعل مع البيئة وإضافة تراكيب معرفية جديدة إلى بنيته المعرفية.</a:t>
            </a:r>
            <a:br>
              <a:rPr lang="ar-SA" b="1" dirty="0"/>
            </a:br>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571472" y="1571612"/>
            <a:ext cx="8229600" cy="4525963"/>
          </a:xfrm>
        </p:spPr>
        <p:txBody>
          <a:bodyPr>
            <a:normAutofit fontScale="70000" lnSpcReduction="20000"/>
          </a:bodyPr>
          <a:lstStyle/>
          <a:p>
            <a:pPr algn="justLow"/>
            <a:r>
              <a:rPr lang="ar-SA" b="1" dirty="0"/>
              <a:t>2- إعطاء </a:t>
            </a:r>
            <a:r>
              <a:rPr lang="ar-SA" b="1" dirty="0" smtClean="0"/>
              <a:t>الطالب </a:t>
            </a:r>
            <a:r>
              <a:rPr lang="ar-SA" b="1" dirty="0"/>
              <a:t>حرية في اختيار بعض الأنشطة التعليمية المناسبة له ومساعدته على تقويم ما يجب أن يتعلمه، وتعليمه المساهمة في إنجاز هذا التعلم</a:t>
            </a:r>
            <a:r>
              <a:rPr lang="ar-SA" b="1" dirty="0" smtClean="0"/>
              <a:t>.</a:t>
            </a:r>
          </a:p>
          <a:p>
            <a:pPr algn="justLow"/>
            <a:r>
              <a:rPr lang="ar-SA" b="1" dirty="0"/>
              <a:t/>
            </a:r>
            <a:br>
              <a:rPr lang="ar-SA" b="1" dirty="0"/>
            </a:br>
            <a:r>
              <a:rPr lang="ar-SA" b="1" dirty="0"/>
              <a:t>3- تقدير المستوى المعرفي </a:t>
            </a:r>
            <a:r>
              <a:rPr lang="ar-SA" b="1" dirty="0" smtClean="0"/>
              <a:t>للطلاب بإعطائهم </a:t>
            </a:r>
            <a:r>
              <a:rPr lang="ar-SA" b="1" dirty="0"/>
              <a:t>مهاماً متغيرة، وتفاعل المعلم معهم طبقاً </a:t>
            </a:r>
            <a:r>
              <a:rPr lang="ar-SA" b="1" dirty="0" smtClean="0"/>
              <a:t>لمستوياتهم </a:t>
            </a:r>
            <a:r>
              <a:rPr lang="ar-SA" b="1" dirty="0"/>
              <a:t>المعرفية</a:t>
            </a:r>
            <a:r>
              <a:rPr lang="ar-SA" b="1" dirty="0" smtClean="0"/>
              <a:t>.</a:t>
            </a:r>
          </a:p>
          <a:p>
            <a:r>
              <a:rPr lang="ar-SA" b="1" dirty="0"/>
              <a:t/>
            </a:r>
            <a:br>
              <a:rPr lang="ar-SA" b="1" dirty="0"/>
            </a:br>
            <a:r>
              <a:rPr lang="ar-SA" b="1" dirty="0"/>
              <a:t>4- مراعاة الفروق الفردية بين المتعلمين في مستوياتهم المعرفية</a:t>
            </a:r>
            <a:r>
              <a:rPr lang="ar-SA" b="1" dirty="0" smtClean="0"/>
              <a:t>.</a:t>
            </a:r>
          </a:p>
          <a:p>
            <a:pPr algn="justLow"/>
            <a:r>
              <a:rPr lang="ar-SA" b="1" dirty="0"/>
              <a:t/>
            </a:r>
            <a:br>
              <a:rPr lang="ar-SA" b="1" dirty="0"/>
            </a:br>
            <a:r>
              <a:rPr lang="ar-SA" b="1" dirty="0"/>
              <a:t>5- التعرف على مستوى التفكير لدى المتعلمين وذلك بطرح أسئلة كاشفة يتعرف بها على مرحلة التفكير التي وصل إليها المتعلمين ويتعامل معهم بما يناسب طبيعتها</a:t>
            </a:r>
            <a:r>
              <a:rPr lang="ar-SA" b="1" dirty="0" smtClean="0"/>
              <a:t>.</a:t>
            </a:r>
          </a:p>
          <a:p>
            <a:pPr algn="justLow"/>
            <a:r>
              <a:rPr lang="ar-SA" b="1" dirty="0"/>
              <a:t/>
            </a:r>
            <a:br>
              <a:rPr lang="ar-SA" b="1" dirty="0"/>
            </a:br>
            <a:r>
              <a:rPr lang="ar-SA" b="1" dirty="0" smtClean="0"/>
              <a:t>6ـ تشجيع </a:t>
            </a:r>
            <a:r>
              <a:rPr lang="ar-SA" b="1" dirty="0"/>
              <a:t>المتعلم على التفكير العلمي والمناقشة العلمية والاستكشاف وفرض الفروض والتحقق من صحة الفروض والوصول إلى حل المشكلات بطريقة علمية صحيحة تؤدي إلى تفاعله المناسب مع البيئة والمجتمع وتصنيفه إلى بنية المعرفية معارف جديدة </a:t>
            </a:r>
            <a:r>
              <a:rPr lang="ar-SA" b="1" dirty="0" smtClean="0"/>
              <a:t>.</a:t>
            </a:r>
            <a:r>
              <a:rPr lang="ar-SA" b="1" dirty="0"/>
              <a:t/>
            </a:r>
            <a:br>
              <a:rPr lang="ar-SA" b="1" dirty="0"/>
            </a:br>
            <a:endParaRPr lang="ar-S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0000" lnSpcReduction="20000"/>
          </a:bodyPr>
          <a:lstStyle/>
          <a:p>
            <a:pPr algn="justLow"/>
            <a:r>
              <a:rPr lang="ar-SA" b="1" dirty="0"/>
              <a:t>من كل ما سبق من آراء وأفكار بياجيه عن التعلم المعرفي ونمو التفكير ومراحله يتضح الآتي</a:t>
            </a:r>
            <a:r>
              <a:rPr lang="ar-SA" b="1" dirty="0" smtClean="0"/>
              <a:t>:	</a:t>
            </a:r>
            <a:r>
              <a:rPr lang="ar-SA" b="1" dirty="0"/>
              <a:t/>
            </a:r>
            <a:br>
              <a:rPr lang="ar-SA" b="1" dirty="0"/>
            </a:br>
            <a:r>
              <a:rPr lang="ar-SA" b="1" dirty="0"/>
              <a:t>1- التعلم عملية بنائية نشطة ومستمرة تؤدي إلى إبداع المتعلم لتراكيب معرفية جديدة (منظومات معرفية) ، تحقق تفاعلاً ناجحاً مع المثيرات البيئية المحسوسة والاستفادة بما اكتسبه المتعلم من </a:t>
            </a:r>
            <a:r>
              <a:rPr lang="ar-SA" b="1" dirty="0" smtClean="0"/>
              <a:t>خبرات </a:t>
            </a:r>
            <a:r>
              <a:rPr lang="ar-SA" b="1" dirty="0"/>
              <a:t>في مواقف جديدة</a:t>
            </a:r>
            <a:r>
              <a:rPr lang="ar-SA" b="1" dirty="0" smtClean="0"/>
              <a:t>.</a:t>
            </a:r>
          </a:p>
          <a:p>
            <a:pPr algn="justLow"/>
            <a:r>
              <a:rPr lang="ar-SA" b="1" dirty="0"/>
              <a:t/>
            </a:r>
            <a:br>
              <a:rPr lang="ar-SA" b="1" dirty="0"/>
            </a:br>
            <a:r>
              <a:rPr lang="ar-SA" b="1" dirty="0"/>
              <a:t>2- النظرية البنائية تؤكد على التعلم القائم على المعنى أي القائم على الفهم أو المؤدي إلى المعنى أي استخدام الخبرات الجديدة في إعادة بناء المنظومات القديمة أو بناء منظومات جديدة عن موقف أو ظاهرة علمية. فالتعلم لدى البنائيين عملية إبداع مستمرة والفصل الدراسي معمل للتعلم يمارس فيه التلاميذ دور المخترعين والمكتشفين</a:t>
            </a:r>
            <a:r>
              <a:rPr lang="ar-SA" b="1" dirty="0" smtClean="0"/>
              <a:t>.</a:t>
            </a:r>
          </a:p>
          <a:p>
            <a:pPr algn="justLow"/>
            <a:r>
              <a:rPr lang="ar-SA" b="1" dirty="0"/>
              <a:t/>
            </a:r>
            <a:br>
              <a:rPr lang="ar-SA" b="1" dirty="0"/>
            </a:br>
            <a:r>
              <a:rPr lang="ar-SA" b="1" dirty="0"/>
              <a:t>3- تؤكد البنائية على أن المتعلم يبذل جهداً عقلياً حتى يكتشف المعرفة بنفسه ويتم ذلك عندما يواجه مشكلة ما فيقوم بتحديدها وفرض الفروض واختبار صحة الفروض حتى يصل إلى الحل. وفي الحل معرفة جديدة تضاف إلى بنيته المعرفية. </a:t>
            </a:r>
            <a:endParaRPr lang="ar-S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0000" lnSpcReduction="20000"/>
          </a:bodyPr>
          <a:lstStyle/>
          <a:p>
            <a:pPr algn="justLow"/>
            <a:r>
              <a:rPr lang="ar-SA" b="1" dirty="0"/>
              <a:t>5- تؤكد البنائية على أن المتعلمين يختلفون في درجة فهم المعنى الواحد تبعاً للتراكيب، المعرفية أو المنظومات المعرفية الخاصة بكل منهم أي أن بينهم فروق فردية</a:t>
            </a:r>
            <a:r>
              <a:rPr lang="ar-SA" b="1" dirty="0" smtClean="0"/>
              <a:t>.</a:t>
            </a:r>
          </a:p>
          <a:p>
            <a:pPr algn="justLow"/>
            <a:r>
              <a:rPr lang="ar-SA" b="1" dirty="0"/>
              <a:t/>
            </a:r>
            <a:br>
              <a:rPr lang="ar-SA" b="1" dirty="0"/>
            </a:br>
            <a:r>
              <a:rPr lang="ar-SA" b="1" dirty="0"/>
              <a:t>6- تؤكد البنائية على أهمية التفاوض الاجتماعي في عملية التعلم، فيجب أن تكون بيئة المتعلم (الفصول الدراسية) مناسبة بحيث تسمح بمناقشة المفاهيم بين المتعلمين وعلى المعلم أن يشجعهم على طرح الأفكار وإثارة التساؤلات حتى يصلوا إلى مفهوم ، أو معنى مشترك فيما بينهم. وقد لا يصلوا أحياناً لهذا المفهوم أو المعنى عند مناقشة بعض القضايا</a:t>
            </a:r>
            <a:r>
              <a:rPr lang="ar-SA" b="1" dirty="0" smtClean="0"/>
              <a:t>.</a:t>
            </a:r>
          </a:p>
          <a:p>
            <a:pPr algn="justLow"/>
            <a:r>
              <a:rPr lang="ar-SA" b="1" dirty="0"/>
              <a:t/>
            </a:r>
            <a:br>
              <a:rPr lang="ar-SA" b="1" dirty="0"/>
            </a:br>
            <a:r>
              <a:rPr lang="ar-SA" b="1" dirty="0"/>
              <a:t>7- تؤكد البنائية على أن المعرفة القبلية لدى المتعلم شرط أساسي لبناء التعلم ذي المعنى. لأن التفاعل بين المعرفة الجديدة والمعرفة القبلية (السابقة) لدى المتعلم يساعد في تكوين منظومة معرفية ذات معنى عند المتعلم فقد تكون المعرفة السابقة بمثابة جسر تعبر عليه المعرفة الجديدة إلى عقل المتعلم، وقد تكون بمثابة عقبة أو صخرة تمنع مرور المعرفة الجديدة إلى عقل المتعلم.</a:t>
            </a:r>
            <a:br>
              <a:rPr lang="ar-SA" b="1" dirty="0"/>
            </a:br>
            <a:endParaRPr lang="ar-S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algn="justLow"/>
            <a:r>
              <a:rPr lang="ar-SA" sz="2800" b="1" u="sng" dirty="0"/>
              <a:t>نظرية أوزوبل في التعلم </a:t>
            </a:r>
            <a:r>
              <a:rPr lang="ar-SA" sz="2800" b="1" u="sng" dirty="0" smtClean="0"/>
              <a:t>المعرفي :</a:t>
            </a:r>
            <a:endParaRPr lang="ar-SA" sz="2800" b="1" u="sng" dirty="0"/>
          </a:p>
          <a:p>
            <a:pPr algn="justLow"/>
            <a:r>
              <a:rPr lang="ar-SA" sz="2800" b="1" dirty="0"/>
              <a:t/>
            </a:r>
            <a:br>
              <a:rPr lang="ar-SA" sz="2800" b="1" dirty="0"/>
            </a:br>
            <a:r>
              <a:rPr lang="ar-SA" sz="2800" b="1" dirty="0"/>
              <a:t>وترتكز نظرية أوزوبل على ما يسمى بالتعلم ذي المعنى ويقصد به ذلك التعلم الذي يحدث نتيجة لدخول معلومات جديدة إلى المخ لها صلة بمعلومات سابقة فتختزنه في البنية المعرفية عند الفرد بمعنى أن المعلومات الجديدة تكون من نفس نوعية المعلومات الموجودة لديه أو مماثلة لها</a:t>
            </a:r>
            <a:r>
              <a:rPr lang="ar-SA" sz="2800" b="1" dirty="0" smtClean="0"/>
              <a:t>.	</a:t>
            </a:r>
            <a:r>
              <a:rPr lang="ar-SA" b="1" dirty="0"/>
              <a:t/>
            </a:r>
            <a:br>
              <a:rPr lang="ar-SA" b="1" dirty="0"/>
            </a:br>
            <a:endParaRPr lang="ar-S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7500" lnSpcReduction="20000"/>
          </a:bodyPr>
          <a:lstStyle/>
          <a:p>
            <a:pPr algn="justLow"/>
            <a:r>
              <a:rPr lang="ar-SA" b="1" dirty="0"/>
              <a:t>فالمعلومات تختزن في مواضع معينة في المخ وتشترك خلايا مخية عديدة في عملية تخزين المعلومات في صورة مجموعات، وعند دخول المعلومات الجديدة تحدث تغييرات في الخلايا المخية ولكن بعض هذه الخلايا تتأثر أكثر من غيرها أثناء التعلم ذو المعنى فالخلايا التي تتأثر أكثر هي الخلايا التي اختزن بها معلومات سابقة من نوعية المعلومات الجديدة نفسها أو مماثلة لها. </a:t>
            </a:r>
            <a:endParaRPr lang="ar-SA" b="1" dirty="0" smtClean="0"/>
          </a:p>
          <a:p>
            <a:endParaRPr lang="ar-SA" b="1" dirty="0" smtClean="0"/>
          </a:p>
          <a:p>
            <a:pPr algn="justLow"/>
            <a:r>
              <a:rPr lang="ar-SA" b="1" dirty="0" smtClean="0"/>
              <a:t>أي </a:t>
            </a:r>
            <a:r>
              <a:rPr lang="ar-SA" b="1" dirty="0"/>
              <a:t>أن الخلايا المخية التي تقوم بتخزين المعلومات أثناء عملية التعلم ذو المعنى تخضع لمزيد من التغييرات وباستمرار إضافة معلومات جديدة من نفس نوعية المعلومات المختزنة، فإن الخلايا المخية المسئولة عن هذا التخزين تتزايد فيها درجة ترابط الخلايا مع بعضها وتتغير طبيعتها طبقاً لهذا الترابط</a:t>
            </a:r>
            <a:r>
              <a:rPr lang="ar-SA" b="1" dirty="0" smtClean="0"/>
              <a:t>.	</a:t>
            </a:r>
            <a:r>
              <a:rPr lang="ar-SA" b="1" dirty="0"/>
              <a:t/>
            </a:r>
            <a:br>
              <a:rPr lang="ar-SA" b="1" dirty="0"/>
            </a:b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fontScale="77500" lnSpcReduction="20000"/>
          </a:bodyPr>
          <a:lstStyle/>
          <a:p>
            <a:r>
              <a:rPr lang="ar-SA" b="1" dirty="0" smtClean="0"/>
              <a:t>ـ مفهوم التعــلم :</a:t>
            </a:r>
            <a:endParaRPr lang="en-US" dirty="0" smtClean="0"/>
          </a:p>
          <a:p>
            <a:r>
              <a:rPr lang="ar-SA" dirty="0" smtClean="0"/>
              <a:t>يعرف " جيلفورد" </a:t>
            </a:r>
            <a:r>
              <a:rPr lang="en-US" dirty="0" smtClean="0"/>
              <a:t>Gulford</a:t>
            </a:r>
            <a:r>
              <a:rPr lang="ar-SA" dirty="0" smtClean="0"/>
              <a:t> التعلم بأنه " أى تغيير فى السلوك يحدث نتيجة استثارة " , ويعرف " فؤاد أبو حطب وآمال صادق " التعلم بأنه " تغير شبه دائم فى الأداء يحدث نتيجة لظروف الخبرة والممارسة " . </a:t>
            </a:r>
            <a:endParaRPr lang="en-US" dirty="0" smtClean="0"/>
          </a:p>
          <a:p>
            <a:r>
              <a:rPr lang="ar-SA" dirty="0" smtClean="0"/>
              <a:t>ويمكن اجمال مجموعة من الحقائق تفسر مفهوم التعلم على النحو التالى :</a:t>
            </a:r>
            <a:endParaRPr lang="en-US" dirty="0" smtClean="0"/>
          </a:p>
          <a:p>
            <a:r>
              <a:rPr lang="ar-SA" dirty="0" smtClean="0"/>
              <a:t>1ـ التعلم يتضمن تغيير أو تعديل فى السلوك , أو فى التنظيم العقلى </a:t>
            </a:r>
            <a:r>
              <a:rPr lang="ar-SA" dirty="0" smtClean="0"/>
              <a:t>,أو الوجدانى أو </a:t>
            </a:r>
            <a:r>
              <a:rPr lang="ar-SA" dirty="0" smtClean="0"/>
              <a:t>كليهما معا .</a:t>
            </a:r>
            <a:endParaRPr lang="en-US" dirty="0" smtClean="0"/>
          </a:p>
          <a:p>
            <a:r>
              <a:rPr lang="ar-SA" dirty="0" smtClean="0"/>
              <a:t>2ـ يحدث التعلم تحت شروط الممارسة والخبرة والتكرار والتفاعل مع البيئة .</a:t>
            </a:r>
            <a:endParaRPr lang="en-US" dirty="0" smtClean="0"/>
          </a:p>
          <a:p>
            <a:r>
              <a:rPr lang="ar-SA" dirty="0" smtClean="0"/>
              <a:t>3ـ يوجه نشاط التعلم ويحركه دوافع متنوعة كالحاجات والرغبات والميول .</a:t>
            </a:r>
            <a:endParaRPr lang="en-US" dirty="0" smtClean="0"/>
          </a:p>
          <a:p>
            <a:r>
              <a:rPr lang="ar-SA" dirty="0" smtClean="0"/>
              <a:t>4ـ نشاط التعلم يهدف لتحقيق هدف أو مجموعة من الأهداف .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7500" lnSpcReduction="20000"/>
          </a:bodyPr>
          <a:lstStyle/>
          <a:p>
            <a:pPr algn="justLow"/>
            <a:r>
              <a:rPr lang="ar-SA" b="1" dirty="0"/>
              <a:t>والتعلم ذو المعنى من الناحية البيولوجية يتضمن تغييرات في عدد من الخلايا المخية وفي صفاتها أمـا من الناحية السيكولوجية فإن المعلومات الجديدة ترتبط بمعلومات مختزنة في البنية المعرفية، ويطلق أوزوبل على المعلومات التي في مجال واحد ومختزنة في البنية المعرفية للفرد اسم المفاهيم المختزنة</a:t>
            </a:r>
            <a:r>
              <a:rPr lang="ar-SA" b="1" dirty="0" smtClean="0"/>
              <a:t>.</a:t>
            </a:r>
          </a:p>
          <a:p>
            <a:pPr algn="justLow"/>
            <a:r>
              <a:rPr lang="ar-SA" b="1" dirty="0"/>
              <a:t/>
            </a:r>
            <a:br>
              <a:rPr lang="ar-SA" b="1" dirty="0"/>
            </a:br>
            <a:r>
              <a:rPr lang="ar-SA" b="1" dirty="0"/>
              <a:t>ولكي يتم التعلم ذو المعنى يجب أن ترتبط المفاهيم الجديدة بما يماثلها من مفاهيم مختزنة في البنية المعرفية وكلما استمر دخول معلومات جديدة واستمر ارتباطها بالمفاهيم المماثلة لها في ذهن الفرد، كلما نمت هذه المفاهيم ومرت بمزيد من المتغيرات وعلى ذلك فإن المفاهيم المختزنة عند الفرد إما أن تكون كبيرة وذات عناصر متعددة وإما أن تكون محدودة في العدد وفي العناصر التي تتكون منها تبعاً لنوع الخبرات السابقة للفرد.</a:t>
            </a:r>
            <a:br>
              <a:rPr lang="ar-SA" b="1" dirty="0"/>
            </a:br>
            <a:endParaRPr lang="ar-S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Autofit/>
          </a:bodyPr>
          <a:lstStyle/>
          <a:p>
            <a:pPr algn="justLow"/>
            <a:r>
              <a:rPr lang="ar-SA" sz="2400" b="1" u="sng" dirty="0"/>
              <a:t>كيف يتم الربط المعرفي من وجهة نظر أوزوبل؟</a:t>
            </a:r>
            <a:r>
              <a:rPr lang="ar-SA" sz="2400" u="sng" dirty="0"/>
              <a:t/>
            </a:r>
            <a:br>
              <a:rPr lang="ar-SA" sz="2400" u="sng" dirty="0"/>
            </a:br>
            <a:r>
              <a:rPr lang="ar-SA" sz="2400" b="1" dirty="0"/>
              <a:t>عندما يضطر الفرد إلى تعلم معلومات جديدة وليس لديه خبرات سابقة عنها فلابد من التعلم الآلي لبعض هذه المعلومات واختزانها في البنية </a:t>
            </a:r>
            <a:r>
              <a:rPr lang="ar-SA" sz="2400" b="1" dirty="0" smtClean="0"/>
              <a:t>المعرفية</a:t>
            </a:r>
          </a:p>
          <a:p>
            <a:pPr algn="justLow"/>
            <a:endParaRPr lang="ar-SA" sz="2400" b="1" dirty="0" smtClean="0"/>
          </a:p>
          <a:p>
            <a:pPr algn="justLow"/>
            <a:r>
              <a:rPr lang="ar-SA" sz="2400" b="1" dirty="0" smtClean="0"/>
              <a:t> </a:t>
            </a:r>
            <a:r>
              <a:rPr lang="ar-SA" sz="2400" b="1" dirty="0"/>
              <a:t>وبذلك تعمل هذه المعلومات مستقبلاً على تسهيل عملية تعلم معلومات متصلة بها أو ل ارتباط بها، وباستمرار اختزان معلومات جديدة ذات ارتباط ببعضها فإن التعلم يصبح ذا معنى والمحك الأساسي هنا هو حدوث الترابط بين المعلومات التي اختزنت في البنية المعرفية وبين المعلومات الجديدة التي تتصل بها وتترابط معها. </a:t>
            </a:r>
            <a:endParaRPr lang="ar-SA"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0000" lnSpcReduction="20000"/>
          </a:bodyPr>
          <a:lstStyle/>
          <a:p>
            <a:pPr algn="justLow"/>
            <a:r>
              <a:rPr lang="ar-SA" b="1" dirty="0"/>
              <a:t>البنية المعرفية وبين المعلومات الجديدة التي تتصل بها وتترابط معها. وكثيراً ما تحتاج العملية التعليمية إلى استعمال أدوات ربط معرفية من شأنها إحداث الترابط المطلوب بين المعلومات القديمة والمعلومات الجديدة المراد تعلمها ويرى أوزوبل أن تكون أدوات الربط المعرفية مفاهيم أكثر عمومية وأكثر شمولاً وأكثر تجريداً من المعلومات الجديدة المراد تعلمها حتى يسهل حدوث الربط المطلوب وبالتالي يسهل ربط أكبر قدر ممكن من المعلومات الجديدة المتشابهة </a:t>
            </a:r>
            <a:r>
              <a:rPr lang="ar-SA" b="1" dirty="0" smtClean="0"/>
              <a:t>.</a:t>
            </a:r>
          </a:p>
          <a:p>
            <a:endParaRPr lang="ar-SA" b="1" dirty="0" smtClean="0"/>
          </a:p>
          <a:p>
            <a:pPr algn="justLow"/>
            <a:r>
              <a:rPr lang="ar-SA" b="1" dirty="0" smtClean="0"/>
              <a:t>وفي </a:t>
            </a:r>
            <a:r>
              <a:rPr lang="ar-SA" b="1" dirty="0"/>
              <a:t>هذه الحالة يكون التعلم ذا معنى عند الفرد ويساعد في استمرارية التعلم لكثير من المعلومات المرتبطة. فالهدف من استعمال المفاهيم العامة هو إحداث الترابط المطلوب بين المعلومات الجديدة وخبرات التعلم حتى تصبح هذه المفاهيم العامة بمثابة مفاهيم مختزنة تسهل تعلم أية معلومات جديدة أخرى تماثل المعلومات التي تم تعلمها أو تدخل في إطارها أما إذا وجدت مفاهيم مختزنة تماثل المعلومات الجديدة فإن استعمال أدوات ربط معرفية يسهل ربط المعلومات الجديدة بنوع معين من تلك المفاهيم المختزنة.</a:t>
            </a:r>
            <a:br>
              <a:rPr lang="ar-SA" b="1" dirty="0"/>
            </a:br>
            <a:endParaRPr lang="ar-S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pPr algn="justLow"/>
            <a:r>
              <a:rPr lang="ar-SA" sz="2800" b="1" dirty="0"/>
              <a:t>ماذا يحدث لو لم يكن لدى الفرد خبرة سابقة عن معلومة جديدة يريد تعلمها</a:t>
            </a:r>
            <a:r>
              <a:rPr lang="ar-SA" sz="2800" b="1" dirty="0" smtClean="0"/>
              <a:t>؟</a:t>
            </a:r>
          </a:p>
          <a:p>
            <a:pPr algn="justLow"/>
            <a:r>
              <a:rPr lang="ar-SA" sz="2800" b="1" dirty="0"/>
              <a:t/>
            </a:r>
            <a:br>
              <a:rPr lang="ar-SA" sz="2800" b="1" dirty="0"/>
            </a:br>
            <a:r>
              <a:rPr lang="ar-SA" sz="2800" b="1" dirty="0"/>
              <a:t>عندما لا توجد في البنية المعرفية معلومات مختزنة لها صلة بالمعلومات التي يراد تعلمها فإن الفرد سيتعلم المعلومات الجديدة تعلماً آلياً بمعنى أن كل معلومة جديدة ستدخل بصورة مؤقتة في البنية المعرفية ولا تكون مرتبطة بأية معلومات أخرى في المخ. وبذلك لا يحدث لها أية تغييرات أو تفاعلات مع المعلومات التي اختزنت بالمخ في الماضي ويحدث التعلم الآلي عندما يكون الفرد مضطراً لحفظ معلومات جديدة كلية أو فى مجال ليس له خبرة به في الماضي</a:t>
            </a:r>
            <a:r>
              <a:rPr lang="ar-SA" sz="2800" b="1" dirty="0" smtClean="0"/>
              <a:t>.	</a:t>
            </a:r>
            <a:r>
              <a:rPr lang="ar-SA" b="1" dirty="0"/>
              <a:t/>
            </a:r>
            <a:br>
              <a:rPr lang="ar-SA" b="1" dirty="0"/>
            </a:br>
            <a:endParaRPr lang="ar-SA"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0000" lnSpcReduction="20000"/>
          </a:bodyPr>
          <a:lstStyle/>
          <a:p>
            <a:r>
              <a:rPr lang="ar-SA" b="1" dirty="0"/>
              <a:t>كيف تكون حالة البنية المعرفية لدى المتعلم من وجهة نظر أوزوبل</a:t>
            </a:r>
            <a:r>
              <a:rPr lang="ar-SA" b="1" dirty="0" smtClean="0"/>
              <a:t>؟</a:t>
            </a:r>
          </a:p>
          <a:p>
            <a:pPr algn="justLow"/>
            <a:r>
              <a:rPr lang="ar-SA" b="1" dirty="0"/>
              <a:t/>
            </a:r>
            <a:br>
              <a:rPr lang="ar-SA" b="1" dirty="0"/>
            </a:br>
            <a:r>
              <a:rPr lang="ar-SA" b="1" dirty="0"/>
              <a:t>تعتمد عملية ربط المعلومات الجديدة بعناصر البنية المعرفية الموجودة لدى المتعلم على المتعلم ذاته إلى حد كبير فالتعلم الآلي يحدث إذا لم يقم المتعلم بأية محاولات لإحداث الربط المطلوب بين المعلومات الجديدة المراد تعلمها مع الإطار العام للمفاهيم المختزنة في بنيته المعرفية. فالتعلم يكون ذو معنى تبعاً لمدى كفاءة الترابط بين عناصر المعلومات الجديدة مع البنية المعرفية لدى المتعلم. </a:t>
            </a:r>
            <a:endParaRPr lang="ar-SA" b="1" dirty="0" smtClean="0"/>
          </a:p>
          <a:p>
            <a:pPr algn="justLow"/>
            <a:endParaRPr lang="ar-SA" b="1" dirty="0" smtClean="0"/>
          </a:p>
          <a:p>
            <a:pPr algn="justLow"/>
            <a:r>
              <a:rPr lang="ar-SA" b="1" dirty="0" smtClean="0"/>
              <a:t>ولذلك </a:t>
            </a:r>
            <a:r>
              <a:rPr lang="ar-SA" b="1" dirty="0"/>
              <a:t>يجب أن يركز التعلم داخل المدرسة على زيادة الترابط بين ما يراد تعليمه وبين خبرات التلاميذ السابقة بالإضافة إلى أن حالة البنية المعرفية لدى المتعلم تحدد إلى درجة كبيرة مدى الرؤية عند المتعلم ولذلك يجب على المدرسين إرشاد تلاميذهم إلى الوصول إلى بنية مؤقتة تترابط وتتشابك فيها المفاهيم العلمية بعضها ببعض حتى يتجنب التلاميذ عملية الحفظ الآلى دون فهم.</a:t>
            </a:r>
            <a:br>
              <a:rPr lang="ar-SA" b="1" dirty="0"/>
            </a:br>
            <a:endParaRPr lang="ar-SA"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62500" lnSpcReduction="20000"/>
          </a:bodyPr>
          <a:lstStyle/>
          <a:p>
            <a:r>
              <a:rPr lang="ar-SA" b="1" dirty="0"/>
              <a:t>فالمدخل المنظومي يربط بين المعرفة السابقة والمعرفة الحالية والمعرفة التالية أي يحقق اكتساب المعرفة الحالية في ضوء المعرفة السابقة وهما يساعدان في التعامل الناجح مع المواقف التالية واكتشاف المعرفة أيضاً أى النمو المعرفي</a:t>
            </a:r>
            <a:r>
              <a:rPr lang="ar-SA" b="1" dirty="0" smtClean="0"/>
              <a:t>.</a:t>
            </a:r>
          </a:p>
          <a:p>
            <a:r>
              <a:rPr lang="ar-SA" b="1" dirty="0"/>
              <a:t/>
            </a:r>
            <a:br>
              <a:rPr lang="ar-SA" b="1" dirty="0"/>
            </a:br>
            <a:r>
              <a:rPr lang="ar-SA" b="1" dirty="0"/>
              <a:t>ومن المهم هنا أن نتعرف على مكونات العلم (هيكل العلم) ومهاراته ومن خلال الحديث عنها نوضح استخدام المدخل المنظومي فيها</a:t>
            </a:r>
            <a:r>
              <a:rPr lang="ar-SA" b="1" dirty="0" smtClean="0"/>
              <a:t>.</a:t>
            </a:r>
          </a:p>
          <a:p>
            <a:r>
              <a:rPr lang="ar-SA" b="1" dirty="0"/>
              <a:t/>
            </a:r>
            <a:br>
              <a:rPr lang="ar-SA" b="1" dirty="0"/>
            </a:br>
            <a:r>
              <a:rPr lang="ar-SA" b="1" dirty="0"/>
              <a:t>مكونات العلم أو هيكل العلم (بنية العلم)</a:t>
            </a:r>
            <a:br>
              <a:rPr lang="ar-SA" b="1" dirty="0"/>
            </a:br>
            <a:r>
              <a:rPr lang="ar-SA" b="1" dirty="0"/>
              <a:t>يتكون العلم من الحقائق العلمية ، تليها المفاهيم ثم المبادئ والقواعد يليها القوانين ثم النظريات .</a:t>
            </a:r>
            <a:br>
              <a:rPr lang="ar-SA" b="1" dirty="0"/>
            </a:br>
            <a:r>
              <a:rPr lang="ar-SA" b="1" dirty="0"/>
              <a:t>وتعرف الحقيقة بأنها نتاج علمي غير قابل للجدل أو النقاش في وقتها ولكنها قابلة للتعديل في ضوء الأدلة والبراهين العلمية الجديدة لتوصل إليها عن طريق الملاحظة والقياس أو التجريب العلمي ويمكن تكرار ملاحظتها أو قياسها وبالتالي التأكد من صحتها . والحقيقة العلمية هي الوحدة البنائية الأساسية للعلم فعن طريقها يمكن بناء المفاهيم والمبادئ ومن ثم فهي الأساس لبناء المستويات الأكثر تعقيداً في الهيكل المعرفي للعلم. ويعرف المفهوم بأنه تجريد للعناصر المشتركة بين عدة مواقف أو حقائق وعادة ما يعطى اسما أو عنواناً . والمفهوم ليس الكلمة أو الاسم ولكنه مضمونها أو معناها . </a:t>
            </a:r>
            <a:endParaRPr lang="ar-SA"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pPr algn="justLow">
              <a:buNone/>
            </a:pPr>
            <a:r>
              <a:rPr lang="ar-SA" sz="2600" b="1" dirty="0" smtClean="0"/>
              <a:t> </a:t>
            </a:r>
            <a:r>
              <a:rPr lang="ar-SA" sz="2600" b="1" dirty="0"/>
              <a:t>أما النظرية فتعرف بأنها مجموعة من التصورات الذهنية التي تتكامل في نظام معين يوضح العلاقة بين مجموعة كبيرة من المبادئ والمفاهيم والقوانين والقواعد العلمية . وتساعد النظرية العلمية في ربط الحقائق المختلفة في مجال ما في نسق يسمح بتفسير بعض الظواهر وفي التنبؤ ببعض المشاهدات أو الأحداث</a:t>
            </a:r>
            <a:r>
              <a:rPr lang="ar-SA" sz="2600" b="1" dirty="0" smtClean="0"/>
              <a:t>.</a:t>
            </a:r>
          </a:p>
          <a:p>
            <a:pPr algn="justLow">
              <a:buNone/>
            </a:pPr>
            <a:r>
              <a:rPr lang="ar-SA" sz="2600" b="1" dirty="0"/>
              <a:t/>
            </a:r>
            <a:br>
              <a:rPr lang="ar-SA" sz="2600" b="1" dirty="0"/>
            </a:br>
            <a:r>
              <a:rPr lang="ar-SA" sz="2600" b="1" dirty="0"/>
              <a:t>ولتطبيق طريقة التفكير العلمي المنظومي في التدريس حتى يصبح التعلم ذا معنى ويمكن الاستفادة به في الحياة العملية، يحتاج التلميذ إلى عدد من المهارات العقلية التي تساعده في تطبيق هذه الطريقة بنجاح وتسمى هذه المهارات بعمليات العلم. وتعرف بأنها مجموعة العمليات العقلية اللازمة لتطبيق طرق العلم والتفكير العلمي. وتتضمن عمليات العلم المهارات التالية:</a:t>
            </a:r>
            <a:r>
              <a:rPr lang="ar-SA" b="1" dirty="0"/>
              <a:t/>
            </a:r>
            <a:br>
              <a:rPr lang="ar-SA" b="1" dirty="0"/>
            </a:br>
            <a:endParaRPr lang="ar-SA"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62500" lnSpcReduction="20000"/>
          </a:bodyPr>
          <a:lstStyle/>
          <a:p>
            <a:pPr algn="justLow"/>
            <a:r>
              <a:rPr lang="ar-SA" b="1" dirty="0"/>
              <a:t>1- مهارة الملاحظة: غالباً ما يبدأ البحث العلمي بملاحظات بسيطة لبعض الظواهر التي تستحق الدراسة والبحث . وتعرف الملاحظة بأنها العملية التي تستخدم فيها حاسة أو أكثر للتعرف على صفات الأشياء أو الظواهر وتسميتها</a:t>
            </a:r>
            <a:r>
              <a:rPr lang="ar-SA" b="1" dirty="0" smtClean="0"/>
              <a:t>.</a:t>
            </a:r>
          </a:p>
          <a:p>
            <a:pPr algn="justLow"/>
            <a:r>
              <a:rPr lang="ar-SA" b="1" dirty="0"/>
              <a:t/>
            </a:r>
            <a:br>
              <a:rPr lang="ar-SA" b="1" dirty="0"/>
            </a:br>
            <a:r>
              <a:rPr lang="ar-SA" b="1" dirty="0"/>
              <a:t>2- مهارة استعمال العلاقات المكانية والزمانية: وهي العملية التي تنمي المهارات اللازمة لوصف العلاقات المكانية وعلاقة المكان بالزمان ومعدلات التغير في الموضع ، الزوايا وتشمل تعلم السرعات الخطية والزاوية</a:t>
            </a:r>
            <a:r>
              <a:rPr lang="ar-SA" b="1" dirty="0" smtClean="0"/>
              <a:t>.</a:t>
            </a:r>
          </a:p>
          <a:p>
            <a:pPr algn="justLow"/>
            <a:r>
              <a:rPr lang="ar-SA" b="1" dirty="0"/>
              <a:t/>
            </a:r>
            <a:br>
              <a:rPr lang="ar-SA" b="1" dirty="0"/>
            </a:br>
            <a:r>
              <a:rPr lang="ar-SA" b="1" dirty="0"/>
              <a:t>3- مهارة التصنيف : عملية تستخدم فيها صفات أو خصائص تمت ملاحظتها لتقسيم الأشياء أو الأجسام</a:t>
            </a:r>
            <a:r>
              <a:rPr lang="ar-SA" b="1" dirty="0" smtClean="0"/>
              <a:t>.</a:t>
            </a:r>
          </a:p>
          <a:p>
            <a:pPr algn="justLow"/>
            <a:r>
              <a:rPr lang="ar-SA" b="1" dirty="0"/>
              <a:t/>
            </a:r>
            <a:br>
              <a:rPr lang="ar-SA" b="1" dirty="0"/>
            </a:br>
            <a:r>
              <a:rPr lang="ar-SA" b="1" dirty="0"/>
              <a:t>4- مهارة استعمال الأرقام: هي العملية التي يتم خلالها ترتيب الأرقام وجمعها وضربها وقسمتها وإيجاد المتوسطات والكسور ومعدلات التغير</a:t>
            </a:r>
            <a:r>
              <a:rPr lang="ar-SA" b="1" dirty="0" smtClean="0"/>
              <a:t>.</a:t>
            </a:r>
          </a:p>
          <a:p>
            <a:pPr algn="justLow"/>
            <a:r>
              <a:rPr lang="ar-SA" b="1" dirty="0"/>
              <a:t/>
            </a:r>
            <a:br>
              <a:rPr lang="ar-SA" b="1" dirty="0"/>
            </a:br>
            <a:r>
              <a:rPr lang="ar-SA" b="1" dirty="0"/>
              <a:t>5- مهارة القياس: هي العملية التي تستخدم فيها أدوات القياس للحصول على ملاحظات كمية مثل قياس الأطوال، الحجوم، الكتل، المساحات، حيث توجد وحدة معيارية لمثل هذه القياسات.</a:t>
            </a:r>
            <a:br>
              <a:rPr lang="ar-SA" b="1" dirty="0"/>
            </a:br>
            <a:endParaRPr lang="ar-SA"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32500" lnSpcReduction="20000"/>
          </a:bodyPr>
          <a:lstStyle/>
          <a:p>
            <a:pPr algn="justLow"/>
            <a:r>
              <a:rPr lang="ar-SA" sz="6400" b="1" dirty="0"/>
              <a:t>6- مهارة الاتصال: هي العملية التي تستخدم فيها معلومات لوصف نظام مكون من حدث أو مجموعة متداخلة من الأحداث. ويمكن أن يكون هذا الوصف بطريقة شفوية أو كتابية أو باستخدام الصور أو الرسم البياني</a:t>
            </a:r>
            <a:r>
              <a:rPr lang="ar-SA" sz="6400" b="1" dirty="0" smtClean="0"/>
              <a:t>.</a:t>
            </a:r>
          </a:p>
          <a:p>
            <a:pPr algn="justLow"/>
            <a:r>
              <a:rPr lang="ar-SA" sz="6400" b="1" dirty="0"/>
              <a:t/>
            </a:r>
            <a:br>
              <a:rPr lang="ar-SA" sz="6400" b="1" dirty="0"/>
            </a:br>
            <a:r>
              <a:rPr lang="ar-SA" sz="6400" b="1" dirty="0"/>
              <a:t>7- مهارة التنبؤ : هي العملية التي يتم خلالها تكوين نظرة تنبؤية مستقاة من أدلة قائمة مبنية على أساس علمي</a:t>
            </a:r>
            <a:r>
              <a:rPr lang="ar-SA" sz="6400" b="1" dirty="0" smtClean="0"/>
              <a:t>.</a:t>
            </a:r>
          </a:p>
          <a:p>
            <a:pPr algn="justLow"/>
            <a:r>
              <a:rPr lang="ar-SA" sz="6400" b="1" dirty="0"/>
              <a:t/>
            </a:r>
            <a:br>
              <a:rPr lang="ar-SA" sz="6400" b="1" dirty="0"/>
            </a:br>
            <a:r>
              <a:rPr lang="ar-SA" sz="6400" b="1" dirty="0"/>
              <a:t>8- مهارة الاستنتاج : هي العملية التي تتكون فيها مجموعة من التوضيحات المبنية على الملاحظات، هذه التوضيحات يكون بعضها متأثراً بالخبرة السابقة وبذلك نجد أن الاستنتاج تفسير للملاحظات</a:t>
            </a:r>
            <a:r>
              <a:rPr lang="ar-SA" sz="6400" b="1" dirty="0" smtClean="0"/>
              <a:t>.</a:t>
            </a:r>
          </a:p>
          <a:p>
            <a:pPr algn="justLow"/>
            <a:r>
              <a:rPr lang="ar-SA" sz="6400" b="1" dirty="0"/>
              <a:t/>
            </a:r>
            <a:br>
              <a:rPr lang="ar-SA" sz="6400" b="1" dirty="0"/>
            </a:br>
            <a:r>
              <a:rPr lang="ar-SA" sz="6400" b="1" dirty="0"/>
              <a:t>9- مهارة فرض الفروض: يعرف الفرض بأنه تخمين ذكي يصاغ في صورة حل متوقع للمشكلة يسهم في فهمها وتفسيرها بعد التأكد من صحته. وقد يقوم الفرض على المشاهدة والاستنتاج</a:t>
            </a:r>
            <a:r>
              <a:rPr lang="ar-SA" sz="6400" b="1" dirty="0" smtClean="0"/>
              <a:t>.</a:t>
            </a:r>
          </a:p>
          <a:p>
            <a:pPr algn="justLow"/>
            <a:r>
              <a:rPr lang="ar-SA" sz="6400" b="1" dirty="0"/>
              <a:t/>
            </a:r>
            <a:br>
              <a:rPr lang="ar-SA" sz="6400" b="1" dirty="0"/>
            </a:br>
            <a:endParaRPr lang="ar-SA"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0000" lnSpcReduction="20000"/>
          </a:bodyPr>
          <a:lstStyle/>
          <a:p>
            <a:pPr algn="justLow"/>
            <a:r>
              <a:rPr lang="ar-SA" b="1" dirty="0" smtClean="0"/>
              <a:t>10- مهارة التعريف الإجرائي: هي عملية وصف الجسم أو الحدث أو النظام بأوصاف يمكن أن تلاحظ أو تقاس أو تفعل، أي هي عملية الإخبار بالتحديد عما يفعله الفرد أو يلاحظه عندما تعرف مادة مفهوم أو مدة قياس أو عملية أو خاصية سواء كانت كمية أو كيفية.</a:t>
            </a:r>
          </a:p>
          <a:p>
            <a:pPr algn="justLow"/>
            <a:r>
              <a:rPr lang="ar-SA" b="1" dirty="0" smtClean="0"/>
              <a:t/>
            </a:r>
            <a:br>
              <a:rPr lang="ar-SA" b="1" dirty="0" smtClean="0"/>
            </a:br>
            <a:r>
              <a:rPr lang="ar-SA" b="1" dirty="0" smtClean="0"/>
              <a:t>11- مهارة التحكم في المتغيرات : وهي العملية التي تحدث عندما ينشط عامل أو متغير في تجربة ما في حين تثبت بقية المتغيرات والعوامل حتى يمكن دراسة أثر هذا العامل المتغير على العامل المستجيب.</a:t>
            </a:r>
          </a:p>
          <a:p>
            <a:pPr algn="justLow"/>
            <a:r>
              <a:rPr lang="ar-SA" b="1" dirty="0" smtClean="0"/>
              <a:t/>
            </a:r>
            <a:br>
              <a:rPr lang="ar-SA" b="1" dirty="0" smtClean="0"/>
            </a:br>
            <a:r>
              <a:rPr lang="ar-SA" b="1" dirty="0" smtClean="0"/>
              <a:t>12- مهارة تفسير البيانات : هي مهارة مركبة تشتمل على مهارات الاتصال والتنبؤ والاستنتاج وهي تستخدم لتفسير البيانات في أي صورة من الصور .</a:t>
            </a:r>
            <a:br>
              <a:rPr lang="ar-SA" b="1" dirty="0" smtClean="0"/>
            </a:br>
            <a:r>
              <a:rPr lang="ar-SA" b="1" dirty="0" smtClean="0"/>
              <a:t>13- مهارة التجريب : وهي العملية التي تشتمل على جميع عمليات العلم التي سبق إيضاحها والتدريب عليها ويمكن أن تتم العمليات السابقة جميعها من خلال هذه العملية.</a:t>
            </a:r>
            <a:br>
              <a:rPr lang="ar-SA" b="1" dirty="0" smtClean="0"/>
            </a:br>
            <a:endParaRPr lang="ar-SA" dirty="0" smtClean="0"/>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pPr algn="justLow"/>
            <a:r>
              <a:rPr lang="ar-SA" sz="2600" b="1" dirty="0" smtClean="0"/>
              <a:t>الفرق بين التعلم والتعليم : </a:t>
            </a:r>
            <a:r>
              <a:rPr lang="en-US" sz="2600" b="1" dirty="0" smtClean="0"/>
              <a:t>learning and Teaching </a:t>
            </a:r>
            <a:endParaRPr lang="en-US" sz="2600" dirty="0" smtClean="0"/>
          </a:p>
          <a:p>
            <a:pPr algn="justLow"/>
            <a:r>
              <a:rPr lang="ar-SA" dirty="0" smtClean="0"/>
              <a:t>التعلم والتعليم عمليتان متداخلتان ومتفاعلتان </a:t>
            </a:r>
            <a:r>
              <a:rPr lang="ar-SA" sz="2600" dirty="0" smtClean="0"/>
              <a:t>, </a:t>
            </a:r>
            <a:r>
              <a:rPr lang="ar-SA" sz="2600" b="1" dirty="0" smtClean="0"/>
              <a:t>فالتعلم </a:t>
            </a:r>
            <a:r>
              <a:rPr lang="ar-SA" dirty="0" smtClean="0"/>
              <a:t>عملية دائمة نسبيا بصورة غير مقصودة , فالتعلم ينبع من ذات المتعلم ويبنى على نشاطه الذاتى فهو يخطئ ويصحح اخطائه ومن خلال ذلك يتعلم فهو يمر بمواقف يتعلم من خلالها طوال حياته , أى انه بتعلم من خلال الخبرة المستمرة .</a:t>
            </a:r>
            <a:endParaRPr lang="en-US" dirty="0" smtClean="0"/>
          </a:p>
          <a:p>
            <a:pPr algn="justLow"/>
            <a:r>
              <a:rPr lang="ar-SA" dirty="0" smtClean="0"/>
              <a:t>أما عملية</a:t>
            </a:r>
            <a:r>
              <a:rPr lang="ar-SA" sz="2600" dirty="0" smtClean="0"/>
              <a:t> </a:t>
            </a:r>
            <a:r>
              <a:rPr lang="ar-SA" sz="2600" b="1" dirty="0" smtClean="0"/>
              <a:t>التعليم </a:t>
            </a:r>
            <a:r>
              <a:rPr lang="ar-SA" dirty="0" smtClean="0"/>
              <a:t>فتعد أكثر تحديداً من عملية التعلم , حيث يأخذ التعليم شكلا منظماً ومقصوداً, وفق أهداف ومنهاج أكاديمى متكامل , واجراءات صفية ونموذج تدريسى معين يقوم بها المعلم . </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85000" lnSpcReduction="20000"/>
          </a:bodyPr>
          <a:lstStyle/>
          <a:p>
            <a:pPr algn="justLow"/>
            <a:r>
              <a:rPr lang="ar-SA" sz="2800" b="1" dirty="0"/>
              <a:t>وبدراسة هذه المهارات نجد أنها تتكون من مهارات أساسية ومهارات تكاملية وتمثل المهارات من 1-8 مهارات أساسية والمهارات من 9-13 مهارات تكاملية. </a:t>
            </a:r>
            <a:endParaRPr lang="ar-SA" sz="2800" b="1" dirty="0" smtClean="0"/>
          </a:p>
          <a:p>
            <a:pPr algn="justLow">
              <a:buNone/>
            </a:pPr>
            <a:r>
              <a:rPr lang="ar-SA" b="1" dirty="0" smtClean="0"/>
              <a:t>   وتتكامل </a:t>
            </a:r>
            <a:r>
              <a:rPr lang="ar-SA" b="1" dirty="0"/>
              <a:t>المهارات الأساسية مع المهارات التكاملية لتحقيق فهم العلم وتكوين البنية المعرفية لدى المتعلم بحيث تكون ذا </a:t>
            </a:r>
            <a:r>
              <a:rPr lang="ar-SA" b="1" dirty="0" smtClean="0"/>
              <a:t>معنى.</a:t>
            </a:r>
          </a:p>
          <a:p>
            <a:pPr algn="justLow"/>
            <a:endParaRPr lang="ar-SA" b="1" dirty="0" smtClean="0"/>
          </a:p>
          <a:p>
            <a:pPr algn="justLow"/>
            <a:r>
              <a:rPr lang="ar-SA" b="1" dirty="0" smtClean="0"/>
              <a:t> </a:t>
            </a:r>
            <a:r>
              <a:rPr lang="ar-SA" b="1" dirty="0"/>
              <a:t>فمن المهم جداً تدريب التلاميذ على مهارات العلم بدءاً من طفل دور الحضانة ورياض الأطفال حيث يمكن تدريبه على مهارات العلم الأساسية حتى الصفوف الأولى من الحلقة الابتدائية ثم تتكامل المهارات التكاملية مع الأساسية في المراحل التالية بدءاً من الصفوف الأخيرة من الحلقة الابتدائية، ويجب تدريب التلاميذ وإكسابهم هذه المهارات العلمية بصورة </a:t>
            </a:r>
            <a:r>
              <a:rPr lang="ar-SA" b="1" dirty="0" smtClean="0"/>
              <a:t>جادة .</a:t>
            </a:r>
            <a:endParaRPr lang="ar-SA"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7500" lnSpcReduction="20000"/>
          </a:bodyPr>
          <a:lstStyle/>
          <a:p>
            <a:pPr algn="justLow"/>
            <a:r>
              <a:rPr lang="ar-SA" b="1" dirty="0" smtClean="0"/>
              <a:t>يجب </a:t>
            </a:r>
            <a:r>
              <a:rPr lang="ar-SA" b="1" dirty="0"/>
              <a:t>تدريب التلاميذ وإكسابهم هذه المهارات العلمية بصورة منظومية حتى تكون ذا معنى وحتى تتكامل وتحقق الهدف منها ويتمكن التلميذ باستخدامها من التفاعل الناجح والآمن مع المتطلبات العلمية والحياتية في العصر الحديث </a:t>
            </a:r>
            <a:r>
              <a:rPr lang="ar-SA" b="1" dirty="0" smtClean="0"/>
              <a:t>.</a:t>
            </a:r>
          </a:p>
          <a:p>
            <a:endParaRPr lang="ar-SA" b="1" dirty="0" smtClean="0"/>
          </a:p>
          <a:p>
            <a:pPr algn="justLow"/>
            <a:r>
              <a:rPr lang="ar-SA" b="1" dirty="0" smtClean="0"/>
              <a:t> </a:t>
            </a:r>
            <a:r>
              <a:rPr lang="ar-SA" b="1" dirty="0"/>
              <a:t>فإذا تمكن التلميذ من إتقان التفكير المنظومي والتفاعل المنظومي مع معطيات البيئة ومتطلبات العصر، واستخدم مهارات العلم بطريقة منظومية صحيحة، تمكن من أن ينمو علميا، ويكتسب خبرات تمكنه من مواجهة المشكلات والمقتضيات اللازمة للحياة في عصر العولمة وعصر العلم والتكنولوجيا وعصر الإنترنت والصراعات الدائمة، أى تنمو شخصيته بصورة متكاملة فى كل جوانب التعلم المعرفية والنفسحركية والوجدانية</a:t>
            </a:r>
            <a:br>
              <a:rPr lang="ar-SA" b="1" dirty="0"/>
            </a:br>
            <a:endParaRPr lang="ar-SA"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0000" lnSpcReduction="20000"/>
          </a:bodyPr>
          <a:lstStyle/>
          <a:p>
            <a:pPr algn="justLow"/>
            <a:r>
              <a:rPr lang="ar-SA" b="1" dirty="0"/>
              <a:t>ومن الملاحظ أن تدريب التلميذ على التفكير المنظومي باستخدام منظومة مهارات العلم استخداماً صحيحاً ، يساعد المتعلم على التكيف الآمن والاتزان المعرفي والنفسحركي والوجداني مما يؤدي إلى تكوين جيل واع متمكن بانٍ لكيانه وشخصيته نافع لذاته ولأسرته ومجتمعه قادر على مواجهة التحديات بتفوق ونجاح. </a:t>
            </a:r>
            <a:endParaRPr lang="ar-SA" b="1" dirty="0" smtClean="0"/>
          </a:p>
          <a:p>
            <a:endParaRPr lang="ar-SA" b="1" dirty="0" smtClean="0"/>
          </a:p>
          <a:p>
            <a:endParaRPr lang="ar-SA" b="1" dirty="0" smtClean="0"/>
          </a:p>
          <a:p>
            <a:pPr algn="justLow"/>
            <a:r>
              <a:rPr lang="ar-SA" b="1" dirty="0" smtClean="0"/>
              <a:t>ويتم </a:t>
            </a:r>
            <a:r>
              <a:rPr lang="ar-SA" b="1" dirty="0"/>
              <a:t>هذا التدريب من خلال المناهج الدراسية بما فيها من أهداف، ومحتوى علمي، وأنشطة وطرق تدريس، وتقويم. حيث يمكن تربية التلميذ تربية علمية منظومية من خلال توجيه هذه العناصر فيما بينها توجيهاً منظومياً أي شاملاً ومتكاملاً. ولذلك يجب أن تكون الأهداف منظومية والمحتوى المعرفي منظومي والأنشطة وطرق التدريس منظومية والتقويم منظومي والتفاعل الكلي بين هذه المنظومات منظومي أيضاً حتى يكتسب التلميذ صفة المنظومية في التفكير والأداء والتفاعل المؤدي إلى الابتكار والإبداع.</a:t>
            </a:r>
            <a:endParaRPr lang="en-US" dirty="0"/>
          </a:p>
          <a:p>
            <a:r>
              <a:rPr lang="en-US"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85000" lnSpcReduction="20000"/>
          </a:bodyPr>
          <a:lstStyle/>
          <a:p>
            <a:pPr algn="justLow"/>
            <a:r>
              <a:rPr lang="ar-SA" b="1" dirty="0" smtClean="0"/>
              <a:t>ـ أنواع التعلم : </a:t>
            </a:r>
            <a:endParaRPr lang="en-US" dirty="0" smtClean="0"/>
          </a:p>
          <a:p>
            <a:pPr algn="justLow"/>
            <a:r>
              <a:rPr lang="ar-SA" dirty="0" smtClean="0"/>
              <a:t>يمكن تصنيف انواع التعلم فى ضوء اسس متنوعة منها , طبيعة عملية التعلم , أهداف التعلم , نوع المعارف المراد تعلمها التى يتم تصنيف انواع التعلم على النحو التالى : </a:t>
            </a:r>
            <a:endParaRPr lang="en-US" dirty="0" smtClean="0"/>
          </a:p>
          <a:p>
            <a:pPr algn="justLow"/>
            <a:r>
              <a:rPr lang="ar-SA" b="1" dirty="0" smtClean="0"/>
              <a:t>1ـ التعلم المعرفى</a:t>
            </a:r>
            <a:r>
              <a:rPr lang="ar-SA" dirty="0" smtClean="0"/>
              <a:t> : يتضمن المعارف والحقائق وما يتعلق بها من مفاهيم ونظريات ومبادئ ويشمل أيضا تعلم مهارات التفكير والفهم والانتباه والتذكر .</a:t>
            </a:r>
            <a:endParaRPr lang="en-US" dirty="0" smtClean="0"/>
          </a:p>
          <a:p>
            <a:pPr algn="justLow"/>
            <a:r>
              <a:rPr lang="ar-SA" b="1" dirty="0" smtClean="0"/>
              <a:t>2ـ التعلم الوجدانى :</a:t>
            </a:r>
            <a:r>
              <a:rPr lang="ar-SA" dirty="0" smtClean="0"/>
              <a:t> ويتمثل فى ما يتم تعلمه من قيم ( مثل النظام والتعاون ) والاتجاهات مثل ( قبول او رفض الاشياء او الاشخاص او الموضوعات ,المعتقدات ) والانفعالات مثل ( السعادة والدهشة والفخر والامتنان والتذوق الجمالى ) ومن التعلم الوجدانى أيضا اكساب الافراد طرق مواجهة الاحداث الانفعالية فى ضوء زيادة القدرة على الاداء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7500" lnSpcReduction="20000"/>
          </a:bodyPr>
          <a:lstStyle/>
          <a:p>
            <a:r>
              <a:rPr lang="ar-SA" b="1" dirty="0" smtClean="0"/>
              <a:t>3ـ التعلم النفس ـ حركى : </a:t>
            </a:r>
            <a:endParaRPr lang="en-US" dirty="0" smtClean="0"/>
          </a:p>
          <a:p>
            <a:pPr algn="justLow"/>
            <a:r>
              <a:rPr lang="ar-SA" dirty="0" smtClean="0"/>
              <a:t>ويبدو فى تعلم المهارات التى تركز على التآذر الحس ـ حركى وهو ما يبدو فى استخدام اعضاء الحركة مثل ( اليد , القدم , الاصابع , اعضاء الكلام مثل اللسان والحنجرة ) وأعضاء الحس مثل ( العين و الاذن ) معا . </a:t>
            </a:r>
            <a:endParaRPr lang="en-US" dirty="0" smtClean="0"/>
          </a:p>
          <a:p>
            <a:pPr algn="justLow"/>
            <a:r>
              <a:rPr lang="ar-SA" dirty="0" smtClean="0"/>
              <a:t>ومن أمثلة المهارات التى يمكن تعلمها ( الكتابة , اصلاح الاجهزة ,عمليات الجراحة فى الطب , رسم الخرائط ) ويبدو تعلم المهارة فى التآذر الدقيق بين اعضاء الحس والحركة واختزال الاخطاء ونقص زمن الاداء , وينتهى تعلم المهارات بالاداء التلقائى لها مما يؤدى الى سرعة ودقة الاداء . </a:t>
            </a:r>
            <a:endParaRPr lang="en-US" dirty="0" smtClean="0"/>
          </a:p>
          <a:p>
            <a:pPr algn="justLow"/>
            <a:r>
              <a:rPr lang="ar-SA" dirty="0" smtClean="0"/>
              <a:t>ـ مثال ( موقف التعلم ) : </a:t>
            </a:r>
            <a:endParaRPr lang="en-US" dirty="0" smtClean="0"/>
          </a:p>
          <a:p>
            <a:pPr algn="justLow"/>
            <a:r>
              <a:rPr lang="ar-SA" dirty="0" smtClean="0"/>
              <a:t>فى تعلم لعبة الشطرنج يجب ان يتعرف اللاعب على طريقة وقواعد اللعبة ( تعلم معرفى ) وممارسة اللعبة من خلال حركات قطع الشطرنج ( تعلم حس ـ حركى ) ومحبة اللعبة ( تعلم وجدانى ) .</a:t>
            </a:r>
            <a:endParaRPr lang="en-US" dirty="0" smtClean="0"/>
          </a:p>
          <a:p>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85000" lnSpcReduction="20000"/>
          </a:bodyPr>
          <a:lstStyle/>
          <a:p>
            <a:r>
              <a:rPr lang="ar-SA" b="1" dirty="0" smtClean="0"/>
              <a:t>ـ نظريات التعلم : </a:t>
            </a:r>
            <a:endParaRPr lang="en-US" dirty="0" smtClean="0"/>
          </a:p>
          <a:p>
            <a:pPr algn="justLow"/>
            <a:r>
              <a:rPr lang="ar-SA" dirty="0" smtClean="0"/>
              <a:t>كثرت نظريات التعلم وتعددت تفسيراته إلا أن معظم هذه النظريات يمكن تصنيفها الى صنفين رئيسين هما : </a:t>
            </a:r>
            <a:endParaRPr lang="en-US" dirty="0" smtClean="0"/>
          </a:p>
          <a:p>
            <a:pPr algn="justLow"/>
            <a:r>
              <a:rPr lang="ar-SA" b="1" dirty="0" smtClean="0"/>
              <a:t>أولا : النظريات الترابطية : </a:t>
            </a:r>
            <a:r>
              <a:rPr lang="en-US" b="1" dirty="0" smtClean="0"/>
              <a:t>Connection Theories</a:t>
            </a:r>
            <a:endParaRPr lang="en-US" dirty="0" smtClean="0"/>
          </a:p>
          <a:p>
            <a:pPr algn="justLow"/>
            <a:r>
              <a:rPr lang="ar-SA" dirty="0" smtClean="0"/>
              <a:t> ترى هذه النظريات أن التعلم يحدث من خلال ايجاد رابطة أوصلة بين مثير واستجابة , حيث ترتبط المثيرات ارتباطاً عصبياُ بالآستجابات , وواحد من طرق احداث هذا الربط هو الاشتراط , ومن الأمثلة عليه الآشتراط الكلاسيكى لبافلوف , والأشتراط الإجرائى لسيكنر .</a:t>
            </a:r>
            <a:endParaRPr lang="en-US" dirty="0" smtClean="0"/>
          </a:p>
          <a:p>
            <a:pPr algn="justLow"/>
            <a:r>
              <a:rPr lang="ar-SA" b="1" dirty="0" smtClean="0"/>
              <a:t>ثانيا : النظريات الكلية ( المجال ) </a:t>
            </a:r>
            <a:r>
              <a:rPr lang="en-US" b="1" dirty="0" smtClean="0"/>
              <a:t>Filed Theories:</a:t>
            </a:r>
            <a:endParaRPr lang="en-US" dirty="0" smtClean="0"/>
          </a:p>
          <a:p>
            <a:pPr algn="justLow"/>
            <a:r>
              <a:rPr lang="ar-SA" dirty="0" smtClean="0"/>
              <a:t>وهى نظريات ترى أن التعلم يتم على مستوى معرفى قوامه الفهم والتنظيم والاستبصار والإدراك , والنظريات المجالية عديدة منها نظرية الجشطلت ونظرية ليفين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7500" lnSpcReduction="20000"/>
          </a:bodyPr>
          <a:lstStyle/>
          <a:p>
            <a:pPr>
              <a:buNone/>
            </a:pPr>
            <a:r>
              <a:rPr lang="ar-SA" b="1" dirty="0" smtClean="0"/>
              <a:t>نظريات التعلم المعرفى ( المدخل المنظومى والبناء المعرفى ) فى التدريس :</a:t>
            </a:r>
          </a:p>
          <a:p>
            <a:pPr>
              <a:buNone/>
            </a:pPr>
            <a:r>
              <a:rPr lang="ar-SA" b="1" dirty="0" smtClean="0"/>
              <a:t>تتضمن المحاور الأساسية التالية :</a:t>
            </a:r>
            <a:endParaRPr lang="ar-SA" b="1" dirty="0"/>
          </a:p>
          <a:p>
            <a:pPr>
              <a:buNone/>
            </a:pPr>
            <a:r>
              <a:rPr lang="ar-SA" b="1" dirty="0"/>
              <a:t/>
            </a:r>
            <a:br>
              <a:rPr lang="ar-SA" b="1" dirty="0"/>
            </a:br>
            <a:r>
              <a:rPr lang="ar-SA" b="1" dirty="0"/>
              <a:t>1- مفهوم المدخل المنظومي في التدريس والتعليم.</a:t>
            </a:r>
            <a:br>
              <a:rPr lang="ar-SA" b="1" dirty="0"/>
            </a:br>
            <a:r>
              <a:rPr lang="ar-SA" b="1" dirty="0"/>
              <a:t>2- عناصر المنهج في صياغة منظومية.</a:t>
            </a:r>
            <a:br>
              <a:rPr lang="ar-SA" b="1" dirty="0"/>
            </a:br>
            <a:r>
              <a:rPr lang="ar-SA" b="1" dirty="0"/>
              <a:t>3- الخبرات المنهجية في صياغة منظومية.</a:t>
            </a:r>
            <a:br>
              <a:rPr lang="ar-SA" b="1" dirty="0"/>
            </a:br>
            <a:r>
              <a:rPr lang="ar-SA" b="1" dirty="0"/>
              <a:t>4- أهداف المدخل المنظومي في العملية التعليمية.</a:t>
            </a:r>
            <a:br>
              <a:rPr lang="ar-SA" b="1" dirty="0"/>
            </a:br>
            <a:r>
              <a:rPr lang="ar-SA" b="1" dirty="0"/>
              <a:t>5- دواعي تطبيق المدخل المنظومي في التعليم والتعلم.</a:t>
            </a:r>
            <a:br>
              <a:rPr lang="ar-SA" b="1" dirty="0"/>
            </a:br>
            <a:r>
              <a:rPr lang="ar-SA" b="1" dirty="0"/>
              <a:t>6- نظريات التعلم المعرفي التي بنى على أساسها المدخل المنظومي البنائية (بياجيه)، التعليم الشرطي (جانيه) ، التعلم ذو المعنى (أوزوبل).</a:t>
            </a:r>
            <a:br>
              <a:rPr lang="ar-SA" b="1" dirty="0"/>
            </a:br>
            <a:r>
              <a:rPr lang="ar-SA" b="1" dirty="0"/>
              <a:t>7-استخدام المدخل المنظومي في البناء المعرفي.</a:t>
            </a:r>
            <a:br>
              <a:rPr lang="ar-SA" b="1" dirty="0"/>
            </a:b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justLow"/>
            <a:r>
              <a:rPr lang="ar-SA" sz="2400" b="1" u="sng" dirty="0"/>
              <a:t>مفهوم المدخل المنظومي في التدريس والتعلم</a:t>
            </a:r>
            <a:r>
              <a:rPr lang="ar-SA" sz="2400" b="1" u="sng" dirty="0" smtClean="0"/>
              <a:t>:</a:t>
            </a:r>
          </a:p>
          <a:p>
            <a:pPr algn="justLow">
              <a:buNone/>
            </a:pPr>
            <a:r>
              <a:rPr lang="ar-SA" sz="2400" b="1" u="sng" dirty="0"/>
              <a:t/>
            </a:r>
            <a:br>
              <a:rPr lang="ar-SA" sz="2400" b="1" u="sng" dirty="0"/>
            </a:br>
            <a:r>
              <a:rPr lang="ar-SA" sz="2400" b="1" dirty="0"/>
              <a:t>يقصد بالمدخل المنظومي دراسة المفاهيم أو الموضوعات من خلال منظومة متكاملة تتضح فيها كل العلاقات بين أي مفهوم أو موضوع وغيره من المفاهيم أو الموضوعات مما يجعل الطالب قادراً على ربط ما سبق دراسته مع ما سوف يدرسه في أي مرحلة من مراحل الدراسة خلال خطة محددة وواضحة لإعداده وفقاً لمنهج معين أو تخصص معين </a:t>
            </a:r>
            <a:r>
              <a:rPr lang="ar-SA" sz="2400" b="1" dirty="0" smtClean="0"/>
              <a:t>.</a:t>
            </a:r>
            <a:r>
              <a:rPr lang="ar-SA" b="1" dirty="0" smtClean="0"/>
              <a:t>	</a:t>
            </a:r>
            <a:endParaRPr lang="ar-SA"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TotalTime>
  <Words>2070</Words>
  <Application>Microsoft Office PowerPoint</Application>
  <PresentationFormat>عرض على الشاشة (3:4)‏</PresentationFormat>
  <Paragraphs>141</Paragraphs>
  <Slides>42</Slides>
  <Notes>0</Notes>
  <HiddenSlides>0</HiddenSlides>
  <MMClips>0</MMClips>
  <ScaleCrop>false</ScaleCrop>
  <HeadingPairs>
    <vt:vector size="4" baseType="variant">
      <vt:variant>
        <vt:lpstr>سمة</vt:lpstr>
      </vt:variant>
      <vt:variant>
        <vt:i4>1</vt:i4>
      </vt:variant>
      <vt:variant>
        <vt:lpstr>عناوين الشرائح</vt:lpstr>
      </vt:variant>
      <vt:variant>
        <vt:i4>42</vt:i4>
      </vt:variant>
    </vt:vector>
  </HeadingPairs>
  <TitlesOfParts>
    <vt:vector size="43" baseType="lpstr">
      <vt:lpstr>سمة Office</vt:lpstr>
      <vt:lpstr>نظريات التعلم وتطبيقاته فى التعليم الجامعى                                   اعداد                    أ .د/ عواطف محمد حسانين                       قسم علم النفس التربوى </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الشريحة 34</vt:lpstr>
      <vt:lpstr>الشريحة 35</vt:lpstr>
      <vt:lpstr>الشريحة 36</vt:lpstr>
      <vt:lpstr>الشريحة 37</vt:lpstr>
      <vt:lpstr>الشريحة 38</vt:lpstr>
      <vt:lpstr>الشريحة 39</vt:lpstr>
      <vt:lpstr>الشريحة 40</vt:lpstr>
      <vt:lpstr>الشريحة 41</vt:lpstr>
      <vt:lpstr>الشريحة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user</dc:creator>
  <cp:lastModifiedBy>user</cp:lastModifiedBy>
  <cp:revision>27</cp:revision>
  <dcterms:created xsi:type="dcterms:W3CDTF">2014-10-12T15:07:50Z</dcterms:created>
  <dcterms:modified xsi:type="dcterms:W3CDTF">2015-02-15T21:09:59Z</dcterms:modified>
</cp:coreProperties>
</file>